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67" r:id="rId3"/>
    <p:sldId id="278" r:id="rId4"/>
    <p:sldId id="268" r:id="rId5"/>
    <p:sldId id="276" r:id="rId6"/>
    <p:sldId id="269" r:id="rId7"/>
    <p:sldId id="270" r:id="rId8"/>
    <p:sldId id="271" r:id="rId9"/>
    <p:sldId id="273" r:id="rId10"/>
    <p:sldId id="260" r:id="rId1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BA81AA-7D75-40F4-AE12-511A977F90D8}">
          <p14:sldIdLst>
            <p14:sldId id="256"/>
          </p14:sldIdLst>
        </p14:section>
        <p14:section name="Untitled Section" id="{D3E2D9D3-4F5F-4357-ADDD-0BA88AF6BB96}">
          <p14:sldIdLst>
            <p14:sldId id="267"/>
            <p14:sldId id="278"/>
            <p14:sldId id="268"/>
            <p14:sldId id="276"/>
            <p14:sldId id="269"/>
            <p14:sldId id="270"/>
            <p14:sldId id="271"/>
            <p14:sldId id="273"/>
            <p14:sldId id="26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4A83"/>
    <a:srgbClr val="F9B31A"/>
    <a:srgbClr val="5CC3B0"/>
    <a:srgbClr val="1E2655"/>
    <a:srgbClr val="B621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51" autoAdjust="0"/>
  </p:normalViewPr>
  <p:slideViewPr>
    <p:cSldViewPr snapToGrid="0">
      <p:cViewPr varScale="1">
        <p:scale>
          <a:sx n="109" d="100"/>
          <a:sy n="109" d="100"/>
        </p:scale>
        <p:origin x="61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3574\Downloads\export%20(1).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kalbould.wa.gov.au\Users\Users%20Home%20Folders\3574\LPS2\Assessment%20numbers%20or%20rates%20notic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kalbould.wa.gov.au\Users\Users%20Home%20Folders\3574\LPS2\Assessment%20numbers%20or%20rates%20notice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Throssell/Forrest/Lionel/Hay Streets Rateable Properties Land Use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dirty="0" smtClean="0"/>
              <a:t>Throssell/Forrest/Lionel/Hannan </a:t>
            </a:r>
            <a:r>
              <a:rPr lang="en-AU" dirty="0"/>
              <a:t>Streets Rateable Properties </a:t>
            </a:r>
            <a:r>
              <a:rPr lang="en-AU" dirty="0" smtClean="0"/>
              <a:t>Activities</a:t>
            </a:r>
            <a:endParaRPr lang="en-AU"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B62123"/>
              </a:solidFill>
              <a:ln w="19050">
                <a:solidFill>
                  <a:schemeClr val="lt1"/>
                </a:solidFill>
              </a:ln>
              <a:effectLst/>
            </c:spPr>
            <c:extLst>
              <c:ext xmlns:c16="http://schemas.microsoft.com/office/drawing/2014/chart" uri="{C3380CC4-5D6E-409C-BE32-E72D297353CC}">
                <c16:uniqueId val="{00000001-2DD6-4288-AA17-9A94B8433FDC}"/>
              </c:ext>
            </c:extLst>
          </c:dPt>
          <c:dPt>
            <c:idx val="1"/>
            <c:bubble3D val="0"/>
            <c:spPr>
              <a:solidFill>
                <a:srgbClr val="1E2655"/>
              </a:solidFill>
              <a:ln w="19050">
                <a:solidFill>
                  <a:schemeClr val="lt1"/>
                </a:solidFill>
              </a:ln>
              <a:effectLst/>
            </c:spPr>
            <c:extLst>
              <c:ext xmlns:c16="http://schemas.microsoft.com/office/drawing/2014/chart" uri="{C3380CC4-5D6E-409C-BE32-E72D297353CC}">
                <c16:uniqueId val="{00000003-2DD6-4288-AA17-9A94B8433FD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DD6-4288-AA17-9A94B8433FDC}"/>
              </c:ext>
            </c:extLst>
          </c:dPt>
          <c:dPt>
            <c:idx val="3"/>
            <c:bubble3D val="0"/>
            <c:spPr>
              <a:solidFill>
                <a:srgbClr val="5CC3B0"/>
              </a:solidFill>
              <a:ln w="19050">
                <a:solidFill>
                  <a:schemeClr val="lt1"/>
                </a:solidFill>
              </a:ln>
              <a:effectLst/>
            </c:spPr>
            <c:extLst>
              <c:ext xmlns:c16="http://schemas.microsoft.com/office/drawing/2014/chart" uri="{C3380CC4-5D6E-409C-BE32-E72D297353CC}">
                <c16:uniqueId val="{00000007-2DD6-4288-AA17-9A94B8433FDC}"/>
              </c:ext>
            </c:extLst>
          </c:dPt>
          <c:dLbls>
            <c:dLbl>
              <c:idx val="0"/>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DD6-4288-AA17-9A94B8433FDC}"/>
                </c:ext>
              </c:extLst>
            </c:dLbl>
            <c:dLbl>
              <c:idx val="1"/>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DD6-4288-AA17-9A94B8433FDC}"/>
                </c:ext>
              </c:extLst>
            </c:dLbl>
            <c:dLbl>
              <c:idx val="2"/>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DD6-4288-AA17-9A94B8433FDC}"/>
                </c:ext>
              </c:extLst>
            </c:dLbl>
            <c:dLbl>
              <c:idx val="3"/>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DD6-4288-AA17-9A94B8433FD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extLst>
          </c:dLbls>
          <c:cat>
            <c:strRef>
              <c:f>'Rates Notices land uses'!$D$297:$G$297</c:f>
              <c:strCache>
                <c:ptCount val="4"/>
                <c:pt idx="0">
                  <c:v>Residential</c:v>
                </c:pt>
                <c:pt idx="1">
                  <c:v>Industrial</c:v>
                </c:pt>
                <c:pt idx="2">
                  <c:v>Vacant</c:v>
                </c:pt>
                <c:pt idx="3">
                  <c:v>Commercial</c:v>
                </c:pt>
              </c:strCache>
            </c:strRef>
          </c:cat>
          <c:val>
            <c:numRef>
              <c:f>'Rates Notices land uses'!$D$296:$G$296</c:f>
              <c:numCache>
                <c:formatCode>0%</c:formatCode>
                <c:ptCount val="4"/>
                <c:pt idx="0">
                  <c:v>0.61591695501730104</c:v>
                </c:pt>
                <c:pt idx="1">
                  <c:v>0.31141868512110726</c:v>
                </c:pt>
                <c:pt idx="2">
                  <c:v>2.768166089965398E-2</c:v>
                </c:pt>
                <c:pt idx="3">
                  <c:v>4.4982698961937718E-2</c:v>
                </c:pt>
              </c:numCache>
            </c:numRef>
          </c:val>
          <c:extLst>
            <c:ext xmlns:c16="http://schemas.microsoft.com/office/drawing/2014/chart" uri="{C3380CC4-5D6E-409C-BE32-E72D297353CC}">
              <c16:uniqueId val="{00000008-2DD6-4288-AA17-9A94B8433FD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Throssell/Forrest/Lionel/Hannan Streets Zoning based on Land Area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B62123"/>
              </a:solidFill>
              <a:ln w="19050">
                <a:solidFill>
                  <a:schemeClr val="lt1"/>
                </a:solidFill>
              </a:ln>
              <a:effectLst/>
            </c:spPr>
            <c:extLst>
              <c:ext xmlns:c16="http://schemas.microsoft.com/office/drawing/2014/chart" uri="{C3380CC4-5D6E-409C-BE32-E72D297353CC}">
                <c16:uniqueId val="{00000001-7D79-4439-8FFB-BEBB12EF2587}"/>
              </c:ext>
            </c:extLst>
          </c:dPt>
          <c:dPt>
            <c:idx val="1"/>
            <c:bubble3D val="0"/>
            <c:spPr>
              <a:solidFill>
                <a:srgbClr val="1E2655"/>
              </a:solidFill>
              <a:ln w="19050">
                <a:solidFill>
                  <a:schemeClr val="lt1"/>
                </a:solidFill>
              </a:ln>
              <a:effectLst/>
            </c:spPr>
            <c:extLst>
              <c:ext xmlns:c16="http://schemas.microsoft.com/office/drawing/2014/chart" uri="{C3380CC4-5D6E-409C-BE32-E72D297353CC}">
                <c16:uniqueId val="{00000003-7D79-4439-8FFB-BEBB12EF258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D79-4439-8FFB-BEBB12EF2587}"/>
              </c:ext>
            </c:extLst>
          </c:dPt>
          <c:dPt>
            <c:idx val="3"/>
            <c:bubble3D val="0"/>
            <c:spPr>
              <a:solidFill>
                <a:srgbClr val="814A83"/>
              </a:solidFill>
              <a:ln w="19050">
                <a:solidFill>
                  <a:schemeClr val="lt1"/>
                </a:solidFill>
              </a:ln>
              <a:effectLst/>
            </c:spPr>
            <c:extLst>
              <c:ext xmlns:c16="http://schemas.microsoft.com/office/drawing/2014/chart" uri="{C3380CC4-5D6E-409C-BE32-E72D297353CC}">
                <c16:uniqueId val="{00000007-7D79-4439-8FFB-BEBB12EF2587}"/>
              </c:ext>
            </c:extLst>
          </c:dPt>
          <c:dPt>
            <c:idx val="4"/>
            <c:bubble3D val="0"/>
            <c:spPr>
              <a:solidFill>
                <a:srgbClr val="5CC3B0"/>
              </a:solidFill>
              <a:ln w="19050">
                <a:solidFill>
                  <a:schemeClr val="lt1"/>
                </a:solidFill>
              </a:ln>
              <a:effectLst/>
            </c:spPr>
            <c:extLst>
              <c:ext xmlns:c16="http://schemas.microsoft.com/office/drawing/2014/chart" uri="{C3380CC4-5D6E-409C-BE32-E72D297353CC}">
                <c16:uniqueId val="{00000009-7D79-4439-8FFB-BEBB12EF2587}"/>
              </c:ext>
            </c:extLst>
          </c:dPt>
          <c:dPt>
            <c:idx val="5"/>
            <c:bubble3D val="0"/>
            <c:spPr>
              <a:solidFill>
                <a:srgbClr val="F9B31A"/>
              </a:solidFill>
              <a:ln w="19050">
                <a:solidFill>
                  <a:schemeClr val="lt1"/>
                </a:solidFill>
              </a:ln>
              <a:effectLst/>
            </c:spPr>
            <c:extLst>
              <c:ext xmlns:c16="http://schemas.microsoft.com/office/drawing/2014/chart" uri="{C3380CC4-5D6E-409C-BE32-E72D297353CC}">
                <c16:uniqueId val="{0000000B-7D79-4439-8FFB-BEBB12EF2587}"/>
              </c:ext>
            </c:extLst>
          </c:dPt>
          <c:dLbls>
            <c:dLbl>
              <c:idx val="0"/>
              <c:layout/>
              <c:dLblPos val="outEnd"/>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D79-4439-8FFB-BEBB12EF2587}"/>
                </c:ext>
              </c:extLst>
            </c:dLbl>
            <c:dLbl>
              <c:idx val="1"/>
              <c:layout/>
              <c:dLblPos val="outEnd"/>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7D79-4439-8FFB-BEBB12EF2587}"/>
                </c:ext>
              </c:extLst>
            </c:dLbl>
            <c:dLbl>
              <c:idx val="2"/>
              <c:layout>
                <c:manualLayout>
                  <c:x val="1.4793323119181388E-3"/>
                  <c:y val="1.4723294723294747E-2"/>
                </c:manualLayout>
              </c:layout>
              <c:showLegendKey val="0"/>
              <c:showVal val="0"/>
              <c:showCatName val="0"/>
              <c:showSerName val="0"/>
              <c:showPercent val="1"/>
              <c:showBubbleSize val="0"/>
              <c:extLst>
                <c:ext xmlns:c15="http://schemas.microsoft.com/office/drawing/2012/chart" uri="{CE6537A1-D6FC-4f65-9D91-7224C49458BB}">
                  <c15:layout>
                    <c:manualLayout>
                      <c:w val="6.4370234798978909E-2"/>
                      <c:h val="4.4469662718463324E-2"/>
                    </c:manualLayout>
                  </c15:layout>
                </c:ext>
                <c:ext xmlns:c16="http://schemas.microsoft.com/office/drawing/2014/chart" uri="{C3380CC4-5D6E-409C-BE32-E72D297353CC}">
                  <c16:uniqueId val="{00000005-7D79-4439-8FFB-BEBB12EF2587}"/>
                </c:ext>
              </c:extLst>
            </c:dLbl>
            <c:dLbl>
              <c:idx val="3"/>
              <c:layout>
                <c:manualLayout>
                  <c:x val="1.5288559493684271E-2"/>
                  <c:y val="-1.8309315164091719E-2"/>
                </c:manualLayout>
              </c:layout>
              <c:showLegendKey val="0"/>
              <c:showVal val="0"/>
              <c:showCatName val="0"/>
              <c:showSerName val="0"/>
              <c:showPercent val="1"/>
              <c:showBubbleSize val="0"/>
              <c:extLst>
                <c:ext xmlns:c15="http://schemas.microsoft.com/office/drawing/2012/chart" uri="{CE6537A1-D6FC-4f65-9D91-7224C49458BB}">
                  <c15:layout>
                    <c:manualLayout>
                      <c:w val="5.9456476417377474E-2"/>
                      <c:h val="4.4469662718463324E-2"/>
                    </c:manualLayout>
                  </c15:layout>
                </c:ext>
                <c:ext xmlns:c16="http://schemas.microsoft.com/office/drawing/2014/chart" uri="{C3380CC4-5D6E-409C-BE32-E72D297353CC}">
                  <c16:uniqueId val="{00000007-7D79-4439-8FFB-BEBB12EF2587}"/>
                </c:ext>
              </c:extLst>
            </c:dLbl>
            <c:dLbl>
              <c:idx val="4"/>
              <c:layout>
                <c:manualLayout>
                  <c:x val="-3.675626271003346E-3"/>
                  <c:y val="-3.8610038610038609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7D79-4439-8FFB-BEBB12EF2587}"/>
                </c:ext>
              </c:extLst>
            </c:dLbl>
            <c:dLbl>
              <c:idx val="5"/>
              <c:layout>
                <c:manualLayout>
                  <c:x val="5.5134394065049514E-3"/>
                  <c:y val="-2.3166023166023179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7D79-4439-8FFB-BEBB12EF258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Residential (10.92ha)</c:v>
                </c:pt>
                <c:pt idx="1">
                  <c:v>Residential AU 13 (10.64ha)</c:v>
                </c:pt>
                <c:pt idx="2">
                  <c:v>Residential AU 15 (0.04ha)</c:v>
                </c:pt>
                <c:pt idx="3">
                  <c:v>Public Open Space (0.1ha)</c:v>
                </c:pt>
                <c:pt idx="4">
                  <c:v>Commercial (2.36ha)</c:v>
                </c:pt>
                <c:pt idx="5">
                  <c:v>Light Industry (0.41ha)</c:v>
                </c:pt>
              </c:strCache>
            </c:strRef>
          </c:cat>
          <c:val>
            <c:numRef>
              <c:f>Sheet1!$D$2:$D$7</c:f>
              <c:numCache>
                <c:formatCode>General</c:formatCode>
                <c:ptCount val="6"/>
                <c:pt idx="0">
                  <c:v>44.623818556431303</c:v>
                </c:pt>
                <c:pt idx="1">
                  <c:v>43.496745920136043</c:v>
                </c:pt>
                <c:pt idx="2">
                  <c:v>0.18110017333289724</c:v>
                </c:pt>
                <c:pt idx="3">
                  <c:v>0.40962161101481498</c:v>
                </c:pt>
                <c:pt idx="4">
                  <c:v>9.6314223108872667</c:v>
                </c:pt>
                <c:pt idx="5">
                  <c:v>1.6572914281976645</c:v>
                </c:pt>
              </c:numCache>
            </c:numRef>
          </c:val>
          <c:extLst>
            <c:ext xmlns:c16="http://schemas.microsoft.com/office/drawing/2014/chart" uri="{C3380CC4-5D6E-409C-BE32-E72D297353CC}">
              <c16:uniqueId val="{0000000C-7D79-4439-8FFB-BEBB12EF258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FEB8CFC-FB99-4800-8E47-CBFE54289E37}" type="datetimeFigureOut">
              <a:rPr lang="en-AU" smtClean="0"/>
              <a:t>8/02/2022</a:t>
            </a:fld>
            <a:endParaRPr lang="en-AU"/>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073B2B5-4D2F-43FA-84F6-5F6652BEB423}" type="slidenum">
              <a:rPr lang="en-AU" smtClean="0"/>
              <a:t>‹#›</a:t>
            </a:fld>
            <a:endParaRPr lang="en-AU"/>
          </a:p>
        </p:txBody>
      </p:sp>
    </p:spTree>
    <p:extLst>
      <p:ext uri="{BB962C8B-B14F-4D97-AF65-F5344CB8AC3E}">
        <p14:creationId xmlns:p14="http://schemas.microsoft.com/office/powerpoint/2010/main" val="517929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334AF9E-2AD5-4ADB-A5D3-E697BBAA7A1A}" type="datetimeFigureOut">
              <a:rPr lang="en-AU" smtClean="0"/>
              <a:t>8/02/2022</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8C1CFE3-03BD-4710-BE4D-4F585A035750}" type="slidenum">
              <a:rPr lang="en-AU" smtClean="0"/>
              <a:t>‹#›</a:t>
            </a:fld>
            <a:endParaRPr lang="en-AU"/>
          </a:p>
        </p:txBody>
      </p:sp>
    </p:spTree>
    <p:extLst>
      <p:ext uri="{BB962C8B-B14F-4D97-AF65-F5344CB8AC3E}">
        <p14:creationId xmlns:p14="http://schemas.microsoft.com/office/powerpoint/2010/main" val="2262161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8C1CFE3-03BD-4710-BE4D-4F585A035750}" type="slidenum">
              <a:rPr lang="en-AU" smtClean="0"/>
              <a:t>1</a:t>
            </a:fld>
            <a:endParaRPr lang="en-AU"/>
          </a:p>
        </p:txBody>
      </p:sp>
    </p:spTree>
    <p:extLst>
      <p:ext uri="{BB962C8B-B14F-4D97-AF65-F5344CB8AC3E}">
        <p14:creationId xmlns:p14="http://schemas.microsoft.com/office/powerpoint/2010/main" val="2429018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8C1CFE3-03BD-4710-BE4D-4F585A035750}" type="slidenum">
              <a:rPr lang="en-AU" smtClean="0"/>
              <a:t>10</a:t>
            </a:fld>
            <a:endParaRPr lang="en-AU"/>
          </a:p>
        </p:txBody>
      </p:sp>
    </p:spTree>
    <p:extLst>
      <p:ext uri="{BB962C8B-B14F-4D97-AF65-F5344CB8AC3E}">
        <p14:creationId xmlns:p14="http://schemas.microsoft.com/office/powerpoint/2010/main" val="379569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8C1CFE3-03BD-4710-BE4D-4F585A035750}" type="slidenum">
              <a:rPr lang="en-AU" smtClean="0"/>
              <a:t>2</a:t>
            </a:fld>
            <a:endParaRPr lang="en-AU"/>
          </a:p>
        </p:txBody>
      </p:sp>
    </p:spTree>
    <p:extLst>
      <p:ext uri="{BB962C8B-B14F-4D97-AF65-F5344CB8AC3E}">
        <p14:creationId xmlns:p14="http://schemas.microsoft.com/office/powerpoint/2010/main" val="1104621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8C1CFE3-03BD-4710-BE4D-4F585A035750}" type="slidenum">
              <a:rPr lang="en-AU" smtClean="0"/>
              <a:t>3</a:t>
            </a:fld>
            <a:endParaRPr lang="en-AU"/>
          </a:p>
        </p:txBody>
      </p:sp>
    </p:spTree>
    <p:extLst>
      <p:ext uri="{BB962C8B-B14F-4D97-AF65-F5344CB8AC3E}">
        <p14:creationId xmlns:p14="http://schemas.microsoft.com/office/powerpoint/2010/main" val="1276644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8C1CFE3-03BD-4710-BE4D-4F585A035750}" type="slidenum">
              <a:rPr lang="en-AU" smtClean="0"/>
              <a:t>4</a:t>
            </a:fld>
            <a:endParaRPr lang="en-AU"/>
          </a:p>
        </p:txBody>
      </p:sp>
    </p:spTree>
    <p:extLst>
      <p:ext uri="{BB962C8B-B14F-4D97-AF65-F5344CB8AC3E}">
        <p14:creationId xmlns:p14="http://schemas.microsoft.com/office/powerpoint/2010/main" val="1985265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8C1CFE3-03BD-4710-BE4D-4F585A035750}" type="slidenum">
              <a:rPr lang="en-AU" smtClean="0"/>
              <a:t>5</a:t>
            </a:fld>
            <a:endParaRPr lang="en-AU"/>
          </a:p>
        </p:txBody>
      </p:sp>
    </p:spTree>
    <p:extLst>
      <p:ext uri="{BB962C8B-B14F-4D97-AF65-F5344CB8AC3E}">
        <p14:creationId xmlns:p14="http://schemas.microsoft.com/office/powerpoint/2010/main" val="2915712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8C1CFE3-03BD-4710-BE4D-4F585A035750}" type="slidenum">
              <a:rPr lang="en-AU" smtClean="0"/>
              <a:t>6</a:t>
            </a:fld>
            <a:endParaRPr lang="en-AU"/>
          </a:p>
        </p:txBody>
      </p:sp>
    </p:spTree>
    <p:extLst>
      <p:ext uri="{BB962C8B-B14F-4D97-AF65-F5344CB8AC3E}">
        <p14:creationId xmlns:p14="http://schemas.microsoft.com/office/powerpoint/2010/main" val="780279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8C1CFE3-03BD-4710-BE4D-4F585A035750}" type="slidenum">
              <a:rPr lang="en-AU" smtClean="0"/>
              <a:t>7</a:t>
            </a:fld>
            <a:endParaRPr lang="en-AU"/>
          </a:p>
        </p:txBody>
      </p:sp>
    </p:spTree>
    <p:extLst>
      <p:ext uri="{BB962C8B-B14F-4D97-AF65-F5344CB8AC3E}">
        <p14:creationId xmlns:p14="http://schemas.microsoft.com/office/powerpoint/2010/main" val="988360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8C1CFE3-03BD-4710-BE4D-4F585A035750}" type="slidenum">
              <a:rPr lang="en-AU" smtClean="0"/>
              <a:t>8</a:t>
            </a:fld>
            <a:endParaRPr lang="en-AU"/>
          </a:p>
        </p:txBody>
      </p:sp>
    </p:spTree>
    <p:extLst>
      <p:ext uri="{BB962C8B-B14F-4D97-AF65-F5344CB8AC3E}">
        <p14:creationId xmlns:p14="http://schemas.microsoft.com/office/powerpoint/2010/main" val="3031996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8C1CFE3-03BD-4710-BE4D-4F585A035750}" type="slidenum">
              <a:rPr lang="en-AU" smtClean="0"/>
              <a:t>9</a:t>
            </a:fld>
            <a:endParaRPr lang="en-AU"/>
          </a:p>
        </p:txBody>
      </p:sp>
    </p:spTree>
    <p:extLst>
      <p:ext uri="{BB962C8B-B14F-4D97-AF65-F5344CB8AC3E}">
        <p14:creationId xmlns:p14="http://schemas.microsoft.com/office/powerpoint/2010/main" val="1290683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F2371C9-6D02-4937-B0F8-B0799AB9CD55}" type="datetimeFigureOut">
              <a:rPr lang="en-AU" smtClean="0"/>
              <a:t>8/02/2022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A197B72-6C4C-470F-8859-7C55859F6702}" type="slidenum">
              <a:rPr lang="en-AU" smtClean="0"/>
              <a:t>‹#›</a:t>
            </a:fld>
            <a:endParaRPr lang="en-AU"/>
          </a:p>
        </p:txBody>
      </p:sp>
    </p:spTree>
    <p:extLst>
      <p:ext uri="{BB962C8B-B14F-4D97-AF65-F5344CB8AC3E}">
        <p14:creationId xmlns:p14="http://schemas.microsoft.com/office/powerpoint/2010/main" val="2762192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F2371C9-6D02-4937-B0F8-B0799AB9CD55}" type="datetimeFigureOut">
              <a:rPr lang="en-AU" smtClean="0"/>
              <a:t>8/02/2022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A197B72-6C4C-470F-8859-7C55859F6702}" type="slidenum">
              <a:rPr lang="en-AU" smtClean="0"/>
              <a:t>‹#›</a:t>
            </a:fld>
            <a:endParaRPr lang="en-AU"/>
          </a:p>
        </p:txBody>
      </p:sp>
    </p:spTree>
    <p:extLst>
      <p:ext uri="{BB962C8B-B14F-4D97-AF65-F5344CB8AC3E}">
        <p14:creationId xmlns:p14="http://schemas.microsoft.com/office/powerpoint/2010/main" val="1197016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F2371C9-6D02-4937-B0F8-B0799AB9CD55}" type="datetimeFigureOut">
              <a:rPr lang="en-AU" smtClean="0"/>
              <a:t>8/02/2022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A197B72-6C4C-470F-8859-7C55859F6702}" type="slidenum">
              <a:rPr lang="en-AU" smtClean="0"/>
              <a:t>‹#›</a:t>
            </a:fld>
            <a:endParaRPr lang="en-AU"/>
          </a:p>
        </p:txBody>
      </p:sp>
    </p:spTree>
    <p:extLst>
      <p:ext uri="{BB962C8B-B14F-4D97-AF65-F5344CB8AC3E}">
        <p14:creationId xmlns:p14="http://schemas.microsoft.com/office/powerpoint/2010/main" val="3933523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F2371C9-6D02-4937-B0F8-B0799AB9CD55}" type="datetimeFigureOut">
              <a:rPr lang="en-AU" smtClean="0"/>
              <a:t>8/02/2022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A197B72-6C4C-470F-8859-7C55859F6702}" type="slidenum">
              <a:rPr lang="en-AU" smtClean="0"/>
              <a:t>‹#›</a:t>
            </a:fld>
            <a:endParaRPr lang="en-AU"/>
          </a:p>
        </p:txBody>
      </p:sp>
    </p:spTree>
    <p:extLst>
      <p:ext uri="{BB962C8B-B14F-4D97-AF65-F5344CB8AC3E}">
        <p14:creationId xmlns:p14="http://schemas.microsoft.com/office/powerpoint/2010/main" val="166392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F2371C9-6D02-4937-B0F8-B0799AB9CD55}" type="datetimeFigureOut">
              <a:rPr lang="en-AU" smtClean="0"/>
              <a:t>8/02/2022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A197B72-6C4C-470F-8859-7C55859F6702}" type="slidenum">
              <a:rPr lang="en-AU" smtClean="0"/>
              <a:t>‹#›</a:t>
            </a:fld>
            <a:endParaRPr lang="en-AU"/>
          </a:p>
        </p:txBody>
      </p:sp>
    </p:spTree>
    <p:extLst>
      <p:ext uri="{BB962C8B-B14F-4D97-AF65-F5344CB8AC3E}">
        <p14:creationId xmlns:p14="http://schemas.microsoft.com/office/powerpoint/2010/main" val="468830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F2371C9-6D02-4937-B0F8-B0799AB9CD55}" type="datetimeFigureOut">
              <a:rPr lang="en-AU" smtClean="0"/>
              <a:t>8/02/2022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A197B72-6C4C-470F-8859-7C55859F6702}" type="slidenum">
              <a:rPr lang="en-AU" smtClean="0"/>
              <a:t>‹#›</a:t>
            </a:fld>
            <a:endParaRPr lang="en-AU"/>
          </a:p>
        </p:txBody>
      </p:sp>
    </p:spTree>
    <p:extLst>
      <p:ext uri="{BB962C8B-B14F-4D97-AF65-F5344CB8AC3E}">
        <p14:creationId xmlns:p14="http://schemas.microsoft.com/office/powerpoint/2010/main" val="1818177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F2371C9-6D02-4937-B0F8-B0799AB9CD55}" type="datetimeFigureOut">
              <a:rPr lang="en-AU" smtClean="0"/>
              <a:t>8/02/2022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A197B72-6C4C-470F-8859-7C55859F6702}" type="slidenum">
              <a:rPr lang="en-AU" smtClean="0"/>
              <a:t>‹#›</a:t>
            </a:fld>
            <a:endParaRPr lang="en-AU"/>
          </a:p>
        </p:txBody>
      </p:sp>
    </p:spTree>
    <p:extLst>
      <p:ext uri="{BB962C8B-B14F-4D97-AF65-F5344CB8AC3E}">
        <p14:creationId xmlns:p14="http://schemas.microsoft.com/office/powerpoint/2010/main" val="1561591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F2371C9-6D02-4937-B0F8-B0799AB9CD55}" type="datetimeFigureOut">
              <a:rPr lang="en-AU" smtClean="0"/>
              <a:t>8/02/2022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A197B72-6C4C-470F-8859-7C55859F6702}" type="slidenum">
              <a:rPr lang="en-AU" smtClean="0"/>
              <a:t>‹#›</a:t>
            </a:fld>
            <a:endParaRPr lang="en-AU"/>
          </a:p>
        </p:txBody>
      </p:sp>
    </p:spTree>
    <p:extLst>
      <p:ext uri="{BB962C8B-B14F-4D97-AF65-F5344CB8AC3E}">
        <p14:creationId xmlns:p14="http://schemas.microsoft.com/office/powerpoint/2010/main" val="2153690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371C9-6D02-4937-B0F8-B0799AB9CD55}" type="datetimeFigureOut">
              <a:rPr lang="en-AU" smtClean="0"/>
              <a:t>8/02/2022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A197B72-6C4C-470F-8859-7C55859F6702}" type="slidenum">
              <a:rPr lang="en-AU" smtClean="0"/>
              <a:t>‹#›</a:t>
            </a:fld>
            <a:endParaRPr lang="en-AU"/>
          </a:p>
        </p:txBody>
      </p:sp>
    </p:spTree>
    <p:extLst>
      <p:ext uri="{BB962C8B-B14F-4D97-AF65-F5344CB8AC3E}">
        <p14:creationId xmlns:p14="http://schemas.microsoft.com/office/powerpoint/2010/main" val="2135932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2371C9-6D02-4937-B0F8-B0799AB9CD55}" type="datetimeFigureOut">
              <a:rPr lang="en-AU" smtClean="0"/>
              <a:t>8/02/2022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A197B72-6C4C-470F-8859-7C55859F6702}" type="slidenum">
              <a:rPr lang="en-AU" smtClean="0"/>
              <a:t>‹#›</a:t>
            </a:fld>
            <a:endParaRPr lang="en-AU"/>
          </a:p>
        </p:txBody>
      </p:sp>
    </p:spTree>
    <p:extLst>
      <p:ext uri="{BB962C8B-B14F-4D97-AF65-F5344CB8AC3E}">
        <p14:creationId xmlns:p14="http://schemas.microsoft.com/office/powerpoint/2010/main" val="78116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2371C9-6D02-4937-B0F8-B0799AB9CD55}" type="datetimeFigureOut">
              <a:rPr lang="en-AU" smtClean="0"/>
              <a:t>8/02/2022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A197B72-6C4C-470F-8859-7C55859F6702}" type="slidenum">
              <a:rPr lang="en-AU" smtClean="0"/>
              <a:t>‹#›</a:t>
            </a:fld>
            <a:endParaRPr lang="en-AU"/>
          </a:p>
        </p:txBody>
      </p:sp>
    </p:spTree>
    <p:extLst>
      <p:ext uri="{BB962C8B-B14F-4D97-AF65-F5344CB8AC3E}">
        <p14:creationId xmlns:p14="http://schemas.microsoft.com/office/powerpoint/2010/main" val="3396216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371C9-6D02-4937-B0F8-B0799AB9CD55}" type="datetimeFigureOut">
              <a:rPr lang="en-AU" smtClean="0"/>
              <a:t>8/02/2022</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197B72-6C4C-470F-8859-7C55859F6702}" type="slidenum">
              <a:rPr lang="en-AU" smtClean="0"/>
              <a:t>‹#›</a:t>
            </a:fld>
            <a:endParaRPr lang="en-AU"/>
          </a:p>
        </p:txBody>
      </p:sp>
    </p:spTree>
    <p:extLst>
      <p:ext uri="{BB962C8B-B14F-4D97-AF65-F5344CB8AC3E}">
        <p14:creationId xmlns:p14="http://schemas.microsoft.com/office/powerpoint/2010/main" val="3398921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 y="0"/>
            <a:ext cx="12191253" cy="6858420"/>
          </a:xfrm>
          <a:prstGeom prst="rect">
            <a:avLst/>
          </a:prstGeom>
        </p:spPr>
      </p:pic>
      <p:sp>
        <p:nvSpPr>
          <p:cNvPr id="5" name="TextBox 4"/>
          <p:cNvSpPr txBox="1"/>
          <p:nvPr/>
        </p:nvSpPr>
        <p:spPr>
          <a:xfrm>
            <a:off x="623454" y="3108829"/>
            <a:ext cx="9019310" cy="830997"/>
          </a:xfrm>
          <a:prstGeom prst="rect">
            <a:avLst/>
          </a:prstGeom>
          <a:noFill/>
        </p:spPr>
        <p:txBody>
          <a:bodyPr wrap="square" rtlCol="0">
            <a:spAutoFit/>
          </a:bodyPr>
          <a:lstStyle/>
          <a:p>
            <a:r>
              <a:rPr lang="en-US" sz="4800" b="1" dirty="0" smtClean="0">
                <a:solidFill>
                  <a:schemeClr val="bg1"/>
                </a:solidFill>
                <a:latin typeface="Arial" panose="020B0604020202020204" pitchFamily="34" charset="0"/>
                <a:cs typeface="Arial" panose="020B0604020202020204" pitchFamily="34" charset="0"/>
              </a:rPr>
              <a:t>Local Planning Scheme No. 2</a:t>
            </a:r>
            <a:endParaRPr lang="en-AU" sz="48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623454" y="4463934"/>
            <a:ext cx="2719014" cy="707886"/>
          </a:xfrm>
          <a:prstGeom prst="rect">
            <a:avLst/>
          </a:prstGeom>
          <a:noFill/>
        </p:spPr>
        <p:txBody>
          <a:bodyPr wrap="none" rtlCol="0">
            <a:spAutoFit/>
          </a:bodyPr>
          <a:lstStyle/>
          <a:p>
            <a:r>
              <a:rPr lang="en-US" sz="2000" b="1" dirty="0" smtClean="0">
                <a:solidFill>
                  <a:schemeClr val="bg1"/>
                </a:solidFill>
                <a:latin typeface="Arial" panose="020B0604020202020204" pitchFamily="34" charset="0"/>
                <a:cs typeface="Arial" panose="020B0604020202020204" pitchFamily="34" charset="0"/>
              </a:rPr>
              <a:t>Information Session </a:t>
            </a:r>
          </a:p>
          <a:p>
            <a:r>
              <a:rPr lang="en-US" sz="2000" b="1" dirty="0" smtClean="0">
                <a:solidFill>
                  <a:schemeClr val="bg1"/>
                </a:solidFill>
                <a:latin typeface="Arial" panose="020B0604020202020204" pitchFamily="34" charset="0"/>
                <a:cs typeface="Arial" panose="020B0604020202020204" pitchFamily="34" charset="0"/>
              </a:rPr>
              <a:t>February 2022</a:t>
            </a:r>
            <a:endParaRPr lang="en-AU" sz="2000" b="1"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753397" y="3939826"/>
            <a:ext cx="980153" cy="45719"/>
          </a:xfrm>
          <a:prstGeom prst="rect">
            <a:avLst/>
          </a:prstGeom>
          <a:solidFill>
            <a:srgbClr val="B62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69793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 y="0"/>
            <a:ext cx="12191253" cy="6858420"/>
          </a:xfrm>
          <a:prstGeom prst="rect">
            <a:avLst/>
          </a:prstGeom>
        </p:spPr>
      </p:pic>
      <p:sp>
        <p:nvSpPr>
          <p:cNvPr id="5" name="TextBox 4"/>
          <p:cNvSpPr txBox="1"/>
          <p:nvPr/>
        </p:nvSpPr>
        <p:spPr>
          <a:xfrm>
            <a:off x="614123" y="3108829"/>
            <a:ext cx="8015722" cy="830997"/>
          </a:xfrm>
          <a:prstGeom prst="rect">
            <a:avLst/>
          </a:prstGeom>
          <a:noFill/>
        </p:spPr>
        <p:txBody>
          <a:bodyPr wrap="square" rtlCol="0">
            <a:spAutoFit/>
          </a:bodyPr>
          <a:lstStyle/>
          <a:p>
            <a:r>
              <a:rPr lang="en-US" sz="4800" b="1" dirty="0" smtClean="0">
                <a:solidFill>
                  <a:schemeClr val="bg1"/>
                </a:solidFill>
                <a:latin typeface="Arial" panose="020B0604020202020204" pitchFamily="34" charset="0"/>
                <a:cs typeface="Arial" panose="020B0604020202020204" pitchFamily="34" charset="0"/>
              </a:rPr>
              <a:t>The next step/Questions</a:t>
            </a:r>
            <a:endParaRPr lang="en-AU" sz="4800" b="1"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753397" y="3939826"/>
            <a:ext cx="980153" cy="45719"/>
          </a:xfrm>
          <a:prstGeom prst="rect">
            <a:avLst/>
          </a:prstGeom>
          <a:solidFill>
            <a:srgbClr val="B62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685000" y="4182580"/>
            <a:ext cx="4626588" cy="400110"/>
          </a:xfrm>
          <a:prstGeom prst="rect">
            <a:avLst/>
          </a:prstGeom>
          <a:noFill/>
        </p:spPr>
        <p:txBody>
          <a:bodyPr wrap="none" rtlCol="0">
            <a:spAutoFit/>
          </a:bodyPr>
          <a:lstStyle/>
          <a:p>
            <a:r>
              <a:rPr lang="en-US" sz="2000" b="1" dirty="0" smtClean="0">
                <a:solidFill>
                  <a:schemeClr val="bg1"/>
                </a:solidFill>
                <a:latin typeface="Arial" panose="020B0604020202020204" pitchFamily="34" charset="0"/>
                <a:cs typeface="Arial" panose="020B0604020202020204" pitchFamily="34" charset="0"/>
              </a:rPr>
              <a:t>Please see us for a submission form</a:t>
            </a:r>
            <a:endParaRPr lang="en-AU"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2732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 y="-4375"/>
            <a:ext cx="12191253" cy="6858420"/>
          </a:xfrm>
          <a:prstGeom prst="rect">
            <a:avLst/>
          </a:prstGeom>
        </p:spPr>
      </p:pic>
      <p:sp>
        <p:nvSpPr>
          <p:cNvPr id="9" name="TextBox 8"/>
          <p:cNvSpPr txBox="1"/>
          <p:nvPr/>
        </p:nvSpPr>
        <p:spPr>
          <a:xfrm>
            <a:off x="547788" y="817195"/>
            <a:ext cx="4887884" cy="584775"/>
          </a:xfrm>
          <a:prstGeom prst="rect">
            <a:avLst/>
          </a:prstGeom>
          <a:noFill/>
        </p:spPr>
        <p:txBody>
          <a:bodyPr wrap="square" rtlCol="0">
            <a:spAutoFit/>
          </a:bodyPr>
          <a:lstStyle/>
          <a:p>
            <a:r>
              <a:rPr lang="en-US" sz="3200" b="1" dirty="0" smtClean="0">
                <a:solidFill>
                  <a:srgbClr val="1E2655"/>
                </a:solidFill>
                <a:latin typeface="Arial" panose="020B0604020202020204" pitchFamily="34" charset="0"/>
                <a:cs typeface="Arial" panose="020B0604020202020204" pitchFamily="34" charset="0"/>
              </a:rPr>
              <a:t>Purpose</a:t>
            </a:r>
            <a:endParaRPr lang="en-AU" sz="3200" b="1" dirty="0">
              <a:solidFill>
                <a:srgbClr val="1E2655"/>
              </a:solidFill>
              <a:latin typeface="Arial" panose="020B0604020202020204" pitchFamily="34" charset="0"/>
              <a:cs typeface="Arial" panose="020B0604020202020204" pitchFamily="34" charset="0"/>
            </a:endParaRPr>
          </a:p>
        </p:txBody>
      </p:sp>
      <p:sp>
        <p:nvSpPr>
          <p:cNvPr id="11" name="Rectangle 10"/>
          <p:cNvSpPr/>
          <p:nvPr/>
        </p:nvSpPr>
        <p:spPr>
          <a:xfrm>
            <a:off x="631767" y="1401970"/>
            <a:ext cx="803787" cy="45719"/>
          </a:xfrm>
          <a:prstGeom prst="rect">
            <a:avLst/>
          </a:prstGeom>
          <a:solidFill>
            <a:srgbClr val="5CC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p:cNvSpPr txBox="1"/>
          <p:nvPr/>
        </p:nvSpPr>
        <p:spPr>
          <a:xfrm>
            <a:off x="631767" y="6453447"/>
            <a:ext cx="1794081" cy="230832"/>
          </a:xfrm>
          <a:prstGeom prst="rect">
            <a:avLst/>
          </a:prstGeom>
          <a:noFill/>
        </p:spPr>
        <p:txBody>
          <a:bodyPr wrap="none" rtlCol="0">
            <a:spAutoFit/>
          </a:bodyPr>
          <a:lstStyle/>
          <a:p>
            <a:r>
              <a:rPr lang="en-US" sz="900" b="1" dirty="0" smtClean="0">
                <a:solidFill>
                  <a:srgbClr val="1E2655"/>
                </a:solidFill>
                <a:latin typeface="Arial" panose="020B0604020202020204" pitchFamily="34" charset="0"/>
                <a:cs typeface="Arial" panose="020B0604020202020204" pitchFamily="34" charset="0"/>
              </a:rPr>
              <a:t>Local Planning Scheme No. 2</a:t>
            </a:r>
            <a:endParaRPr lang="en-AU" sz="900" b="1" dirty="0">
              <a:solidFill>
                <a:srgbClr val="1E2655"/>
              </a:solidFill>
              <a:latin typeface="Arial" panose="020B0604020202020204" pitchFamily="34" charset="0"/>
              <a:cs typeface="Arial" panose="020B0604020202020204" pitchFamily="34" charset="0"/>
            </a:endParaRPr>
          </a:p>
        </p:txBody>
      </p:sp>
      <p:sp>
        <p:nvSpPr>
          <p:cNvPr id="12" name="TextBox 11"/>
          <p:cNvSpPr txBox="1"/>
          <p:nvPr/>
        </p:nvSpPr>
        <p:spPr>
          <a:xfrm>
            <a:off x="547788" y="1619571"/>
            <a:ext cx="9932668"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2">
                    <a:lumMod val="25000"/>
                  </a:schemeClr>
                </a:solidFill>
                <a:latin typeface="Arial" panose="020B0604020202020204" pitchFamily="34" charset="0"/>
                <a:cs typeface="Arial" panose="020B0604020202020204" pitchFamily="34" charset="0"/>
              </a:rPr>
              <a:t>Inform the public, specifically those within the ‘Mixed Business’ area, of the alternate solution (AU13) presented by City Staff to Council following the close of the 2020 advertising period</a:t>
            </a:r>
          </a:p>
          <a:p>
            <a:endParaRPr lang="en-US" dirty="0" smtClean="0">
              <a:solidFill>
                <a:schemeClr val="bg2">
                  <a:lumMod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schemeClr val="bg2">
                    <a:lumMod val="25000"/>
                  </a:schemeClr>
                </a:solidFill>
                <a:latin typeface="Arial" panose="020B0604020202020204" pitchFamily="34" charset="0"/>
                <a:cs typeface="Arial" panose="020B0604020202020204" pitchFamily="34" charset="0"/>
              </a:rPr>
              <a:t>Provide an opportunity for City staff to answer any questions or concerns in relation to the proposal</a:t>
            </a:r>
          </a:p>
          <a:p>
            <a:endParaRPr lang="en-US" dirty="0" smtClean="0">
              <a:solidFill>
                <a:schemeClr val="bg2">
                  <a:lumMod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schemeClr val="bg2">
                    <a:lumMod val="25000"/>
                  </a:schemeClr>
                </a:solidFill>
                <a:latin typeface="Arial" panose="020B0604020202020204" pitchFamily="34" charset="0"/>
                <a:cs typeface="Arial" panose="020B0604020202020204" pitchFamily="34" charset="0"/>
              </a:rPr>
              <a:t>Establish whether the proposed alternate solution (AU13) satisfies the concerns raised in the public submissions</a:t>
            </a:r>
            <a:endParaRPr lang="en-AU"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780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 y="-4375"/>
            <a:ext cx="12191253" cy="6858420"/>
          </a:xfrm>
          <a:prstGeom prst="rect">
            <a:avLst/>
          </a:prstGeom>
        </p:spPr>
      </p:pic>
      <p:sp>
        <p:nvSpPr>
          <p:cNvPr id="9" name="TextBox 8"/>
          <p:cNvSpPr txBox="1"/>
          <p:nvPr/>
        </p:nvSpPr>
        <p:spPr>
          <a:xfrm>
            <a:off x="547788" y="817195"/>
            <a:ext cx="4887884" cy="584775"/>
          </a:xfrm>
          <a:prstGeom prst="rect">
            <a:avLst/>
          </a:prstGeom>
          <a:noFill/>
        </p:spPr>
        <p:txBody>
          <a:bodyPr wrap="square" rtlCol="0">
            <a:spAutoFit/>
          </a:bodyPr>
          <a:lstStyle/>
          <a:p>
            <a:r>
              <a:rPr lang="en-US" sz="3200" b="1" dirty="0" smtClean="0">
                <a:solidFill>
                  <a:srgbClr val="1E2655"/>
                </a:solidFill>
                <a:latin typeface="Arial" panose="020B0604020202020204" pitchFamily="34" charset="0"/>
                <a:cs typeface="Arial" panose="020B0604020202020204" pitchFamily="34" charset="0"/>
              </a:rPr>
              <a:t>‘Mixed Business’ zone</a:t>
            </a:r>
            <a:endParaRPr lang="en-AU" sz="3200" b="1" dirty="0">
              <a:solidFill>
                <a:srgbClr val="1E2655"/>
              </a:solidFill>
              <a:latin typeface="Arial" panose="020B0604020202020204" pitchFamily="34" charset="0"/>
              <a:cs typeface="Arial" panose="020B0604020202020204" pitchFamily="34" charset="0"/>
            </a:endParaRPr>
          </a:p>
        </p:txBody>
      </p:sp>
      <p:sp>
        <p:nvSpPr>
          <p:cNvPr id="10" name="TextBox 9"/>
          <p:cNvSpPr txBox="1"/>
          <p:nvPr/>
        </p:nvSpPr>
        <p:spPr>
          <a:xfrm>
            <a:off x="525024" y="1628104"/>
            <a:ext cx="10435870" cy="584775"/>
          </a:xfrm>
          <a:prstGeom prst="rect">
            <a:avLst/>
          </a:prstGeom>
          <a:noFill/>
        </p:spPr>
        <p:txBody>
          <a:bodyPr wrap="none" rtlCol="0">
            <a:spAutoFit/>
          </a:bodyPr>
          <a:lstStyle/>
          <a:p>
            <a:r>
              <a:rPr lang="en-US" sz="1600" b="1" dirty="0" smtClean="0">
                <a:solidFill>
                  <a:srgbClr val="5CC3B0"/>
                </a:solidFill>
                <a:latin typeface="Arial" panose="020B0604020202020204" pitchFamily="34" charset="0"/>
                <a:cs typeface="Arial" panose="020B0604020202020204" pitchFamily="34" charset="0"/>
              </a:rPr>
              <a:t>Thirty Five (35) of the submissions received during the 2020 advertising period relate specifically to land </a:t>
            </a:r>
          </a:p>
          <a:p>
            <a:r>
              <a:rPr lang="en-US" sz="1600" b="1" dirty="0" smtClean="0">
                <a:solidFill>
                  <a:srgbClr val="5CC3B0"/>
                </a:solidFill>
                <a:latin typeface="Arial" panose="020B0604020202020204" pitchFamily="34" charset="0"/>
                <a:cs typeface="Arial" panose="020B0604020202020204" pitchFamily="34" charset="0"/>
              </a:rPr>
              <a:t>bound by Throssell-Forrest-Lionel-Hay Streets, commonly referred to as the Mixed Business zone</a:t>
            </a:r>
            <a:endParaRPr lang="en-AU" sz="1600" b="1" dirty="0">
              <a:solidFill>
                <a:srgbClr val="5CC3B0"/>
              </a:solidFill>
              <a:latin typeface="Arial" panose="020B0604020202020204" pitchFamily="34" charset="0"/>
              <a:cs typeface="Arial" panose="020B0604020202020204" pitchFamily="34" charset="0"/>
            </a:endParaRPr>
          </a:p>
        </p:txBody>
      </p:sp>
      <p:sp>
        <p:nvSpPr>
          <p:cNvPr id="11" name="Rectangle 10"/>
          <p:cNvSpPr/>
          <p:nvPr/>
        </p:nvSpPr>
        <p:spPr>
          <a:xfrm>
            <a:off x="631767" y="1401970"/>
            <a:ext cx="803787" cy="45719"/>
          </a:xfrm>
          <a:prstGeom prst="rect">
            <a:avLst/>
          </a:prstGeom>
          <a:solidFill>
            <a:srgbClr val="5CC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p:cNvSpPr txBox="1"/>
          <p:nvPr/>
        </p:nvSpPr>
        <p:spPr>
          <a:xfrm>
            <a:off x="631767" y="6453447"/>
            <a:ext cx="1794081" cy="230832"/>
          </a:xfrm>
          <a:prstGeom prst="rect">
            <a:avLst/>
          </a:prstGeom>
          <a:noFill/>
        </p:spPr>
        <p:txBody>
          <a:bodyPr wrap="none" rtlCol="0">
            <a:spAutoFit/>
          </a:bodyPr>
          <a:lstStyle/>
          <a:p>
            <a:r>
              <a:rPr lang="en-US" sz="900" b="1" dirty="0" smtClean="0">
                <a:solidFill>
                  <a:srgbClr val="1E2655"/>
                </a:solidFill>
                <a:latin typeface="Arial" panose="020B0604020202020204" pitchFamily="34" charset="0"/>
                <a:cs typeface="Arial" panose="020B0604020202020204" pitchFamily="34" charset="0"/>
              </a:rPr>
              <a:t>Local Planning Scheme No. 2</a:t>
            </a:r>
            <a:endParaRPr lang="en-AU" sz="900" b="1" dirty="0">
              <a:solidFill>
                <a:srgbClr val="1E2655"/>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a:srcRect l="15978" t="1880" r="8077" b="713"/>
          <a:stretch/>
        </p:blipFill>
        <p:spPr>
          <a:xfrm>
            <a:off x="3211120" y="2181660"/>
            <a:ext cx="4547510" cy="4502619"/>
          </a:xfrm>
          <a:prstGeom prst="rect">
            <a:avLst/>
          </a:prstGeom>
        </p:spPr>
      </p:pic>
    </p:spTree>
    <p:extLst>
      <p:ext uri="{BB962C8B-B14F-4D97-AF65-F5344CB8AC3E}">
        <p14:creationId xmlns:p14="http://schemas.microsoft.com/office/powerpoint/2010/main" val="1747252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253" cy="6858420"/>
          </a:xfrm>
          <a:prstGeom prst="rect">
            <a:avLst/>
          </a:prstGeom>
        </p:spPr>
      </p:pic>
      <p:sp>
        <p:nvSpPr>
          <p:cNvPr id="3" name="TextBox 2"/>
          <p:cNvSpPr txBox="1"/>
          <p:nvPr/>
        </p:nvSpPr>
        <p:spPr>
          <a:xfrm>
            <a:off x="598517" y="1221594"/>
            <a:ext cx="10324408" cy="584775"/>
          </a:xfrm>
          <a:prstGeom prst="rect">
            <a:avLst/>
          </a:prstGeom>
          <a:noFill/>
        </p:spPr>
        <p:txBody>
          <a:bodyPr wrap="square" rtlCol="0">
            <a:spAutoFit/>
          </a:bodyPr>
          <a:lstStyle/>
          <a:p>
            <a:r>
              <a:rPr lang="en-US" sz="3200" b="1" dirty="0" smtClean="0">
                <a:solidFill>
                  <a:srgbClr val="1E2655"/>
                </a:solidFill>
                <a:latin typeface="Arial" panose="020B0604020202020204" pitchFamily="34" charset="0"/>
                <a:cs typeface="Arial" panose="020B0604020202020204" pitchFamily="34" charset="0"/>
              </a:rPr>
              <a:t>‘Mixed Business’ zone</a:t>
            </a:r>
            <a:endParaRPr lang="en-AU" sz="3200" b="1" dirty="0">
              <a:solidFill>
                <a:srgbClr val="1E2655"/>
              </a:solidFill>
              <a:latin typeface="Arial" panose="020B0604020202020204" pitchFamily="34" charset="0"/>
              <a:cs typeface="Arial" panose="020B0604020202020204" pitchFamily="34" charset="0"/>
            </a:endParaRPr>
          </a:p>
        </p:txBody>
      </p:sp>
      <p:sp>
        <p:nvSpPr>
          <p:cNvPr id="5" name="TextBox 4"/>
          <p:cNvSpPr txBox="1"/>
          <p:nvPr/>
        </p:nvSpPr>
        <p:spPr>
          <a:xfrm>
            <a:off x="670857" y="2602558"/>
            <a:ext cx="9400105" cy="2585323"/>
          </a:xfrm>
          <a:prstGeom prst="rect">
            <a:avLst/>
          </a:prstGeom>
          <a:noFill/>
        </p:spPr>
        <p:txBody>
          <a:bodyPr wrap="square" rtlCol="0">
            <a:spAutoFit/>
          </a:bodyPr>
          <a:lstStyle/>
          <a:p>
            <a:r>
              <a:rPr lang="en-US" dirty="0" smtClean="0">
                <a:solidFill>
                  <a:schemeClr val="bg2">
                    <a:lumMod val="25000"/>
                  </a:schemeClr>
                </a:solidFill>
                <a:latin typeface="Arial" panose="020B0604020202020204" pitchFamily="34" charset="0"/>
                <a:cs typeface="Arial" panose="020B0604020202020204" pitchFamily="34" charset="0"/>
              </a:rPr>
              <a:t>The Local Planning Strategy recommends that the area be considered for re-zoning to ‘Residential’ with a density of R40 to facilitate the relocation of industrial and light industrial uses from the Mixed Business zone to either the South Boulder or West Kalgoorlie Planning areas.</a:t>
            </a:r>
          </a:p>
          <a:p>
            <a:endParaRPr lang="en-US" dirty="0" smtClean="0">
              <a:solidFill>
                <a:schemeClr val="bg2">
                  <a:lumMod val="25000"/>
                </a:schemeClr>
              </a:solidFill>
              <a:latin typeface="Arial" panose="020B0604020202020204" pitchFamily="34" charset="0"/>
              <a:cs typeface="Arial" panose="020B0604020202020204" pitchFamily="34" charset="0"/>
            </a:endParaRPr>
          </a:p>
          <a:p>
            <a:endParaRPr lang="en-US" dirty="0">
              <a:solidFill>
                <a:schemeClr val="bg2">
                  <a:lumMod val="25000"/>
                </a:schemeClr>
              </a:solidFill>
              <a:latin typeface="Arial" panose="020B0604020202020204" pitchFamily="34" charset="0"/>
              <a:cs typeface="Arial" panose="020B0604020202020204" pitchFamily="34" charset="0"/>
            </a:endParaRPr>
          </a:p>
          <a:p>
            <a:r>
              <a:rPr lang="en-US" dirty="0">
                <a:solidFill>
                  <a:schemeClr val="bg2">
                    <a:lumMod val="25000"/>
                  </a:schemeClr>
                </a:solidFill>
                <a:latin typeface="Arial" panose="020B0604020202020204" pitchFamily="34" charset="0"/>
                <a:cs typeface="Arial" panose="020B0604020202020204" pitchFamily="34" charset="0"/>
              </a:rPr>
              <a:t>The advertised Local Planning Scheme No. 2 proposed to rezone the area to ‘Residential’ with a density of R10/50.</a:t>
            </a:r>
            <a:endParaRPr lang="en-AU" dirty="0">
              <a:solidFill>
                <a:schemeClr val="bg2">
                  <a:lumMod val="25000"/>
                </a:schemeClr>
              </a:solidFill>
              <a:latin typeface="Arial" panose="020B0604020202020204" pitchFamily="34" charset="0"/>
              <a:cs typeface="Arial" panose="020B0604020202020204" pitchFamily="34" charset="0"/>
            </a:endParaRPr>
          </a:p>
          <a:p>
            <a:endParaRPr lang="en-AU" dirty="0">
              <a:solidFill>
                <a:schemeClr val="bg2">
                  <a:lumMod val="25000"/>
                </a:schemeClr>
              </a:solidFill>
              <a:latin typeface="Arial" panose="020B0604020202020204" pitchFamily="34" charset="0"/>
              <a:cs typeface="Arial" panose="020B0604020202020204" pitchFamily="34" charset="0"/>
            </a:endParaRPr>
          </a:p>
        </p:txBody>
      </p:sp>
      <p:sp>
        <p:nvSpPr>
          <p:cNvPr id="7" name="TextBox 6"/>
          <p:cNvSpPr txBox="1"/>
          <p:nvPr/>
        </p:nvSpPr>
        <p:spPr>
          <a:xfrm>
            <a:off x="631767" y="6453447"/>
            <a:ext cx="1794081" cy="230832"/>
          </a:xfrm>
          <a:prstGeom prst="rect">
            <a:avLst/>
          </a:prstGeom>
          <a:noFill/>
        </p:spPr>
        <p:txBody>
          <a:bodyPr wrap="none" rtlCol="0">
            <a:spAutoFit/>
          </a:bodyPr>
          <a:lstStyle/>
          <a:p>
            <a:r>
              <a:rPr lang="en-US" sz="900" b="1" dirty="0" smtClean="0">
                <a:solidFill>
                  <a:srgbClr val="1E2655"/>
                </a:solidFill>
                <a:latin typeface="Arial" panose="020B0604020202020204" pitchFamily="34" charset="0"/>
                <a:cs typeface="Arial" panose="020B0604020202020204" pitchFamily="34" charset="0"/>
              </a:rPr>
              <a:t>Local Planning Scheme No. 2</a:t>
            </a:r>
            <a:endParaRPr lang="en-AU" sz="900" b="1" dirty="0">
              <a:solidFill>
                <a:srgbClr val="1E2655"/>
              </a:solidFill>
              <a:latin typeface="Arial" panose="020B0604020202020204" pitchFamily="34" charset="0"/>
              <a:cs typeface="Arial" panose="020B0604020202020204" pitchFamily="34" charset="0"/>
            </a:endParaRPr>
          </a:p>
        </p:txBody>
      </p:sp>
      <p:sp>
        <p:nvSpPr>
          <p:cNvPr id="8" name="Rectangle 7"/>
          <p:cNvSpPr/>
          <p:nvPr/>
        </p:nvSpPr>
        <p:spPr>
          <a:xfrm>
            <a:off x="749985" y="1806369"/>
            <a:ext cx="803787" cy="45719"/>
          </a:xfrm>
          <a:prstGeom prst="rect">
            <a:avLst/>
          </a:prstGeom>
          <a:solidFill>
            <a:srgbClr val="5CC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656904" y="2014962"/>
            <a:ext cx="5166799" cy="338554"/>
          </a:xfrm>
          <a:prstGeom prst="rect">
            <a:avLst/>
          </a:prstGeom>
          <a:noFill/>
        </p:spPr>
        <p:txBody>
          <a:bodyPr wrap="none" rtlCol="0">
            <a:spAutoFit/>
          </a:bodyPr>
          <a:lstStyle/>
          <a:p>
            <a:r>
              <a:rPr lang="en-US" sz="1600" b="1" dirty="0" smtClean="0">
                <a:solidFill>
                  <a:srgbClr val="5CC3B0"/>
                </a:solidFill>
                <a:latin typeface="Arial" panose="020B0604020202020204" pitchFamily="34" charset="0"/>
                <a:cs typeface="Arial" panose="020B0604020202020204" pitchFamily="34" charset="0"/>
              </a:rPr>
              <a:t>Local Planning Strategy vs Local Planning Scheme</a:t>
            </a:r>
            <a:endParaRPr lang="en-AU" sz="1600" b="1" dirty="0">
              <a:solidFill>
                <a:srgbClr val="5CC3B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0918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253" cy="6858420"/>
          </a:xfrm>
          <a:prstGeom prst="rect">
            <a:avLst/>
          </a:prstGeom>
        </p:spPr>
      </p:pic>
      <p:graphicFrame>
        <p:nvGraphicFramePr>
          <p:cNvPr id="3" name="Chart 2"/>
          <p:cNvGraphicFramePr>
            <a:graphicFrameLocks/>
          </p:cNvGraphicFramePr>
          <p:nvPr>
            <p:extLst>
              <p:ext uri="{D42A27DB-BD31-4B8C-83A1-F6EECF244321}">
                <p14:modId xmlns:p14="http://schemas.microsoft.com/office/powerpoint/2010/main" val="1401281802"/>
              </p:ext>
            </p:extLst>
          </p:nvPr>
        </p:nvGraphicFramePr>
        <p:xfrm>
          <a:off x="-6137883" y="941197"/>
          <a:ext cx="9126415" cy="59172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p:cNvGraphicFramePr>
            <a:graphicFrameLocks/>
          </p:cNvGraphicFramePr>
          <p:nvPr>
            <p:extLst>
              <p:ext uri="{D42A27DB-BD31-4B8C-83A1-F6EECF244321}">
                <p14:modId xmlns:p14="http://schemas.microsoft.com/office/powerpoint/2010/main" val="818010477"/>
              </p:ext>
            </p:extLst>
          </p:nvPr>
        </p:nvGraphicFramePr>
        <p:xfrm>
          <a:off x="-884052" y="1120538"/>
          <a:ext cx="7247529" cy="54388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p:cNvGraphicFramePr>
            <a:graphicFrameLocks/>
          </p:cNvGraphicFramePr>
          <p:nvPr>
            <p:extLst>
              <p:ext uri="{D42A27DB-BD31-4B8C-83A1-F6EECF244321}">
                <p14:modId xmlns:p14="http://schemas.microsoft.com/office/powerpoint/2010/main" val="979541621"/>
              </p:ext>
            </p:extLst>
          </p:nvPr>
        </p:nvGraphicFramePr>
        <p:xfrm>
          <a:off x="4747621" y="1120538"/>
          <a:ext cx="7753739" cy="573746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5522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253" cy="6858420"/>
          </a:xfrm>
          <a:prstGeom prst="rect">
            <a:avLst/>
          </a:prstGeom>
        </p:spPr>
      </p:pic>
      <p:sp>
        <p:nvSpPr>
          <p:cNvPr id="3" name="TextBox 2"/>
          <p:cNvSpPr txBox="1"/>
          <p:nvPr/>
        </p:nvSpPr>
        <p:spPr>
          <a:xfrm>
            <a:off x="598517" y="1221594"/>
            <a:ext cx="10324408" cy="584775"/>
          </a:xfrm>
          <a:prstGeom prst="rect">
            <a:avLst/>
          </a:prstGeom>
          <a:noFill/>
        </p:spPr>
        <p:txBody>
          <a:bodyPr wrap="square" rtlCol="0">
            <a:spAutoFit/>
          </a:bodyPr>
          <a:lstStyle/>
          <a:p>
            <a:r>
              <a:rPr lang="en-US" sz="3200" b="1" dirty="0" smtClean="0">
                <a:solidFill>
                  <a:srgbClr val="1E2655"/>
                </a:solidFill>
                <a:latin typeface="Arial" panose="020B0604020202020204" pitchFamily="34" charset="0"/>
                <a:cs typeface="Arial" panose="020B0604020202020204" pitchFamily="34" charset="0"/>
              </a:rPr>
              <a:t>‘Mixed Business’ Zone Consultation and Response</a:t>
            </a:r>
            <a:endParaRPr lang="en-AU" sz="3200" b="1" dirty="0">
              <a:solidFill>
                <a:srgbClr val="1E2655"/>
              </a:solidFill>
              <a:latin typeface="Arial" panose="020B0604020202020204" pitchFamily="34" charset="0"/>
              <a:cs typeface="Arial" panose="020B0604020202020204" pitchFamily="34" charset="0"/>
            </a:endParaRPr>
          </a:p>
        </p:txBody>
      </p:sp>
      <p:sp>
        <p:nvSpPr>
          <p:cNvPr id="4" name="TextBox 3"/>
          <p:cNvSpPr txBox="1"/>
          <p:nvPr/>
        </p:nvSpPr>
        <p:spPr>
          <a:xfrm>
            <a:off x="723609" y="2198114"/>
            <a:ext cx="9932668" cy="2585323"/>
          </a:xfrm>
          <a:prstGeom prst="rect">
            <a:avLst/>
          </a:prstGeom>
          <a:noFill/>
        </p:spPr>
        <p:txBody>
          <a:bodyPr wrap="square" rtlCol="0">
            <a:spAutoFit/>
          </a:bodyPr>
          <a:lstStyle/>
          <a:p>
            <a:r>
              <a:rPr lang="en-US" dirty="0" smtClean="0">
                <a:solidFill>
                  <a:schemeClr val="bg2">
                    <a:lumMod val="25000"/>
                  </a:schemeClr>
                </a:solidFill>
                <a:latin typeface="Arial" panose="020B0604020202020204" pitchFamily="34" charset="0"/>
                <a:cs typeface="Arial" panose="020B0604020202020204" pitchFamily="34" charset="0"/>
              </a:rPr>
              <a:t>28 of the 35 submissions received in relation to this area, did not support the advertised rezoning from Mixed Business R30 to Residential R10/50. The submissions highlighted potential adverse commercial impacts in addition to restricting business opportunities if non-conforming use rights take effect.</a:t>
            </a:r>
          </a:p>
          <a:p>
            <a:endParaRPr lang="en-US" dirty="0" smtClean="0">
              <a:solidFill>
                <a:schemeClr val="bg2">
                  <a:lumMod val="25000"/>
                </a:schemeClr>
              </a:solidFill>
              <a:latin typeface="Arial" panose="020B0604020202020204" pitchFamily="34" charset="0"/>
              <a:cs typeface="Arial" panose="020B0604020202020204" pitchFamily="34" charset="0"/>
            </a:endParaRPr>
          </a:p>
          <a:p>
            <a:r>
              <a:rPr lang="en-US" dirty="0" smtClean="0">
                <a:solidFill>
                  <a:schemeClr val="bg2">
                    <a:lumMod val="25000"/>
                  </a:schemeClr>
                </a:solidFill>
                <a:latin typeface="Arial" panose="020B0604020202020204" pitchFamily="34" charset="0"/>
                <a:cs typeface="Arial" panose="020B0604020202020204" pitchFamily="34" charset="0"/>
              </a:rPr>
              <a:t>In direct response to submissions relating to this area, City Staff proposed to modify the advertised Scheme Maps and Text by inserting Additional Use 13 in this area.</a:t>
            </a:r>
          </a:p>
          <a:p>
            <a:endParaRPr lang="en-US" dirty="0">
              <a:solidFill>
                <a:schemeClr val="bg2">
                  <a:lumMod val="25000"/>
                </a:schemeClr>
              </a:solidFill>
              <a:latin typeface="Arial" panose="020B0604020202020204" pitchFamily="34" charset="0"/>
              <a:cs typeface="Arial" panose="020B0604020202020204" pitchFamily="34" charset="0"/>
            </a:endParaRPr>
          </a:p>
          <a:p>
            <a:r>
              <a:rPr lang="en-US" dirty="0">
                <a:solidFill>
                  <a:schemeClr val="bg2">
                    <a:lumMod val="25000"/>
                  </a:schemeClr>
                </a:solidFill>
                <a:latin typeface="Arial" panose="020B0604020202020204" pitchFamily="34" charset="0"/>
                <a:cs typeface="Arial" panose="020B0604020202020204" pitchFamily="34" charset="0"/>
              </a:rPr>
              <a:t>7</a:t>
            </a:r>
            <a:r>
              <a:rPr lang="en-US" dirty="0" smtClean="0">
                <a:solidFill>
                  <a:schemeClr val="bg2">
                    <a:lumMod val="25000"/>
                  </a:schemeClr>
                </a:solidFill>
                <a:latin typeface="Arial" panose="020B0604020202020204" pitchFamily="34" charset="0"/>
                <a:cs typeface="Arial" panose="020B0604020202020204" pitchFamily="34" charset="0"/>
              </a:rPr>
              <a:t> of the submissions, directly reference/request an Additional Use be established in the area.</a:t>
            </a:r>
            <a:endParaRPr lang="en-AU" dirty="0">
              <a:solidFill>
                <a:schemeClr val="bg2">
                  <a:lumMod val="25000"/>
                </a:schemeClr>
              </a:solidFill>
              <a:latin typeface="Arial" panose="020B0604020202020204" pitchFamily="34" charset="0"/>
              <a:cs typeface="Arial" panose="020B0604020202020204" pitchFamily="34" charset="0"/>
            </a:endParaRPr>
          </a:p>
        </p:txBody>
      </p:sp>
      <p:sp>
        <p:nvSpPr>
          <p:cNvPr id="5" name="TextBox 4"/>
          <p:cNvSpPr txBox="1"/>
          <p:nvPr/>
        </p:nvSpPr>
        <p:spPr>
          <a:xfrm>
            <a:off x="631767" y="6453447"/>
            <a:ext cx="1794081" cy="230832"/>
          </a:xfrm>
          <a:prstGeom prst="rect">
            <a:avLst/>
          </a:prstGeom>
          <a:noFill/>
        </p:spPr>
        <p:txBody>
          <a:bodyPr wrap="none" rtlCol="0">
            <a:spAutoFit/>
          </a:bodyPr>
          <a:lstStyle/>
          <a:p>
            <a:r>
              <a:rPr lang="en-US" sz="900" b="1" dirty="0" smtClean="0">
                <a:solidFill>
                  <a:srgbClr val="1E2655"/>
                </a:solidFill>
                <a:latin typeface="Arial" panose="020B0604020202020204" pitchFamily="34" charset="0"/>
                <a:cs typeface="Arial" panose="020B0604020202020204" pitchFamily="34" charset="0"/>
              </a:rPr>
              <a:t>Local Planning Scheme No. 2</a:t>
            </a:r>
            <a:endParaRPr lang="en-AU" sz="900" b="1" dirty="0">
              <a:solidFill>
                <a:srgbClr val="1E2655"/>
              </a:solidFill>
              <a:latin typeface="Arial" panose="020B0604020202020204" pitchFamily="34" charset="0"/>
              <a:cs typeface="Arial" panose="020B0604020202020204" pitchFamily="34" charset="0"/>
            </a:endParaRPr>
          </a:p>
        </p:txBody>
      </p:sp>
      <p:sp>
        <p:nvSpPr>
          <p:cNvPr id="6" name="Rectangle 5"/>
          <p:cNvSpPr/>
          <p:nvPr/>
        </p:nvSpPr>
        <p:spPr>
          <a:xfrm>
            <a:off x="723609" y="1847720"/>
            <a:ext cx="803787" cy="45719"/>
          </a:xfrm>
          <a:prstGeom prst="rect">
            <a:avLst/>
          </a:prstGeom>
          <a:solidFill>
            <a:srgbClr val="5CC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58827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253" cy="6858420"/>
          </a:xfrm>
          <a:prstGeom prst="rect">
            <a:avLst/>
          </a:prstGeom>
        </p:spPr>
      </p:pic>
      <p:sp>
        <p:nvSpPr>
          <p:cNvPr id="4" name="TextBox 3"/>
          <p:cNvSpPr txBox="1"/>
          <p:nvPr/>
        </p:nvSpPr>
        <p:spPr>
          <a:xfrm>
            <a:off x="662065" y="2224490"/>
            <a:ext cx="10417142" cy="2585323"/>
          </a:xfrm>
          <a:prstGeom prst="rect">
            <a:avLst/>
          </a:prstGeom>
          <a:noFill/>
        </p:spPr>
        <p:txBody>
          <a:bodyPr wrap="square" rtlCol="0">
            <a:spAutoFit/>
          </a:bodyPr>
          <a:lstStyle/>
          <a:p>
            <a:pPr marL="285750" lvl="0" indent="-285750">
              <a:buFont typeface="Arial" panose="020B0604020202020204" pitchFamily="34" charset="0"/>
              <a:buChar char="•"/>
            </a:pPr>
            <a:r>
              <a:rPr lang="en-AU" dirty="0">
                <a:solidFill>
                  <a:schemeClr val="bg2">
                    <a:lumMod val="25000"/>
                  </a:schemeClr>
                </a:solidFill>
                <a:latin typeface="Arial" panose="020B0604020202020204" pitchFamily="34" charset="0"/>
                <a:cs typeface="Arial" panose="020B0604020202020204" pitchFamily="34" charset="0"/>
              </a:rPr>
              <a:t>Applies to existing lawful commercial land uses within the defined boundary of Throssell / Forrest / Lionel / Hay </a:t>
            </a:r>
            <a:r>
              <a:rPr lang="en-AU" dirty="0" smtClean="0">
                <a:solidFill>
                  <a:schemeClr val="bg2">
                    <a:lumMod val="25000"/>
                  </a:schemeClr>
                </a:solidFill>
                <a:latin typeface="Arial" panose="020B0604020202020204" pitchFamily="34" charset="0"/>
                <a:cs typeface="Arial" panose="020B0604020202020204" pitchFamily="34" charset="0"/>
              </a:rPr>
              <a:t>streets</a:t>
            </a:r>
          </a:p>
          <a:p>
            <a:pPr marL="285750" lvl="0" indent="-285750">
              <a:buFont typeface="Arial" panose="020B0604020202020204" pitchFamily="34" charset="0"/>
              <a:buChar char="•"/>
            </a:pPr>
            <a:r>
              <a:rPr lang="en-AU" dirty="0" smtClean="0">
                <a:solidFill>
                  <a:schemeClr val="bg2">
                    <a:lumMod val="25000"/>
                  </a:schemeClr>
                </a:solidFill>
                <a:latin typeface="Arial" panose="020B0604020202020204" pitchFamily="34" charset="0"/>
                <a:cs typeface="Arial" panose="020B0604020202020204" pitchFamily="34" charset="0"/>
              </a:rPr>
              <a:t>Does </a:t>
            </a:r>
            <a:r>
              <a:rPr lang="en-AU" dirty="0">
                <a:solidFill>
                  <a:schemeClr val="bg2">
                    <a:lumMod val="25000"/>
                  </a:schemeClr>
                </a:solidFill>
                <a:latin typeface="Arial" panose="020B0604020202020204" pitchFamily="34" charset="0"/>
                <a:cs typeface="Arial" panose="020B0604020202020204" pitchFamily="34" charset="0"/>
              </a:rPr>
              <a:t>not apply to existing residential land </a:t>
            </a:r>
            <a:r>
              <a:rPr lang="en-AU" dirty="0" smtClean="0">
                <a:solidFill>
                  <a:schemeClr val="bg2">
                    <a:lumMod val="25000"/>
                  </a:schemeClr>
                </a:solidFill>
                <a:latin typeface="Arial" panose="020B0604020202020204" pitchFamily="34" charset="0"/>
                <a:cs typeface="Arial" panose="020B0604020202020204" pitchFamily="34" charset="0"/>
              </a:rPr>
              <a:t>uses</a:t>
            </a:r>
          </a:p>
          <a:p>
            <a:pPr marL="285750" lvl="0" indent="-285750">
              <a:buFont typeface="Arial" panose="020B0604020202020204" pitchFamily="34" charset="0"/>
              <a:buChar char="•"/>
            </a:pPr>
            <a:r>
              <a:rPr lang="en-AU" dirty="0" smtClean="0">
                <a:solidFill>
                  <a:schemeClr val="bg2">
                    <a:lumMod val="25000"/>
                  </a:schemeClr>
                </a:solidFill>
                <a:latin typeface="Arial" panose="020B0604020202020204" pitchFamily="34" charset="0"/>
                <a:cs typeface="Arial" panose="020B0604020202020204" pitchFamily="34" charset="0"/>
              </a:rPr>
              <a:t>Applies </a:t>
            </a:r>
            <a:r>
              <a:rPr lang="en-AU" dirty="0">
                <a:solidFill>
                  <a:schemeClr val="bg2">
                    <a:lumMod val="25000"/>
                  </a:schemeClr>
                </a:solidFill>
                <a:latin typeface="Arial" panose="020B0604020202020204" pitchFamily="34" charset="0"/>
                <a:cs typeface="Arial" panose="020B0604020202020204" pitchFamily="34" charset="0"/>
              </a:rPr>
              <a:t>to LPS2 land use categories </a:t>
            </a:r>
            <a:r>
              <a:rPr lang="en-AU" dirty="0" smtClean="0">
                <a:solidFill>
                  <a:schemeClr val="bg2">
                    <a:lumMod val="25000"/>
                  </a:schemeClr>
                </a:solidFill>
                <a:latin typeface="Arial" panose="020B0604020202020204" pitchFamily="34" charset="0"/>
                <a:cs typeface="Arial" panose="020B0604020202020204" pitchFamily="34" charset="0"/>
              </a:rPr>
              <a:t>considered to be compatible </a:t>
            </a:r>
            <a:r>
              <a:rPr lang="en-AU" dirty="0">
                <a:solidFill>
                  <a:schemeClr val="bg2">
                    <a:lumMod val="25000"/>
                  </a:schemeClr>
                </a:solidFill>
                <a:latin typeface="Arial" panose="020B0604020202020204" pitchFamily="34" charset="0"/>
                <a:cs typeface="Arial" panose="020B0604020202020204" pitchFamily="34" charset="0"/>
              </a:rPr>
              <a:t>with a residential </a:t>
            </a:r>
            <a:r>
              <a:rPr lang="en-AU" dirty="0" smtClean="0">
                <a:solidFill>
                  <a:schemeClr val="bg2">
                    <a:lumMod val="25000"/>
                  </a:schemeClr>
                </a:solidFill>
                <a:latin typeface="Arial" panose="020B0604020202020204" pitchFamily="34" charset="0"/>
                <a:cs typeface="Arial" panose="020B0604020202020204" pitchFamily="34" charset="0"/>
              </a:rPr>
              <a:t>area</a:t>
            </a:r>
          </a:p>
          <a:p>
            <a:pPr marL="285750" lvl="0" indent="-285750">
              <a:buFont typeface="Arial" panose="020B0604020202020204" pitchFamily="34" charset="0"/>
              <a:buChar char="•"/>
            </a:pPr>
            <a:r>
              <a:rPr lang="en-AU" dirty="0" smtClean="0">
                <a:solidFill>
                  <a:schemeClr val="bg2">
                    <a:lumMod val="25000"/>
                  </a:schemeClr>
                </a:solidFill>
                <a:latin typeface="Arial" panose="020B0604020202020204" pitchFamily="34" charset="0"/>
                <a:cs typeface="Arial" panose="020B0604020202020204" pitchFamily="34" charset="0"/>
              </a:rPr>
              <a:t>Without </a:t>
            </a:r>
            <a:r>
              <a:rPr lang="en-AU" dirty="0">
                <a:solidFill>
                  <a:schemeClr val="bg2">
                    <a:lumMod val="25000"/>
                  </a:schemeClr>
                </a:solidFill>
                <a:latin typeface="Arial" panose="020B0604020202020204" pitchFamily="34" charset="0"/>
                <a:cs typeface="Arial" panose="020B0604020202020204" pitchFamily="34" charset="0"/>
              </a:rPr>
              <a:t>modification to the Scheme, additional use rights extinguish when a use lawfully changes to a permitted use within the </a:t>
            </a:r>
            <a:r>
              <a:rPr lang="en-AU" dirty="0" smtClean="0">
                <a:solidFill>
                  <a:schemeClr val="bg2">
                    <a:lumMod val="25000"/>
                  </a:schemeClr>
                </a:solidFill>
                <a:latin typeface="Arial" panose="020B0604020202020204" pitchFamily="34" charset="0"/>
                <a:cs typeface="Arial" panose="020B0604020202020204" pitchFamily="34" charset="0"/>
              </a:rPr>
              <a:t>zone</a:t>
            </a:r>
          </a:p>
          <a:p>
            <a:pPr marL="285750" lvl="0" indent="-285750">
              <a:buFont typeface="Arial" panose="020B0604020202020204" pitchFamily="34" charset="0"/>
              <a:buChar char="•"/>
            </a:pPr>
            <a:r>
              <a:rPr lang="en-AU" dirty="0" smtClean="0">
                <a:solidFill>
                  <a:schemeClr val="bg2">
                    <a:lumMod val="25000"/>
                  </a:schemeClr>
                </a:solidFill>
                <a:latin typeface="Arial" panose="020B0604020202020204" pitchFamily="34" charset="0"/>
                <a:cs typeface="Arial" panose="020B0604020202020204" pitchFamily="34" charset="0"/>
              </a:rPr>
              <a:t>Supports a natural transition </a:t>
            </a:r>
            <a:r>
              <a:rPr lang="en-AU" dirty="0">
                <a:solidFill>
                  <a:schemeClr val="bg2">
                    <a:lumMod val="25000"/>
                  </a:schemeClr>
                </a:solidFill>
                <a:latin typeface="Arial" panose="020B0604020202020204" pitchFamily="34" charset="0"/>
                <a:cs typeface="Arial" panose="020B0604020202020204" pitchFamily="34" charset="0"/>
              </a:rPr>
              <a:t>to the residential zone through incentives and increased development </a:t>
            </a:r>
            <a:r>
              <a:rPr lang="en-AU" dirty="0" smtClean="0">
                <a:solidFill>
                  <a:schemeClr val="bg2">
                    <a:lumMod val="25000"/>
                  </a:schemeClr>
                </a:solidFill>
                <a:latin typeface="Arial" panose="020B0604020202020204" pitchFamily="34" charset="0"/>
                <a:cs typeface="Arial" panose="020B0604020202020204" pitchFamily="34" charset="0"/>
              </a:rPr>
              <a:t>opportunity</a:t>
            </a:r>
          </a:p>
          <a:p>
            <a:pPr marL="285750" lvl="0" indent="-285750">
              <a:buFont typeface="Arial" panose="020B0604020202020204" pitchFamily="34" charset="0"/>
              <a:buChar char="•"/>
            </a:pPr>
            <a:r>
              <a:rPr lang="en-AU" dirty="0" smtClean="0">
                <a:solidFill>
                  <a:schemeClr val="bg2">
                    <a:lumMod val="25000"/>
                  </a:schemeClr>
                </a:solidFill>
                <a:latin typeface="Arial" panose="020B0604020202020204" pitchFamily="34" charset="0"/>
                <a:cs typeface="Arial" panose="020B0604020202020204" pitchFamily="34" charset="0"/>
              </a:rPr>
              <a:t>Properties </a:t>
            </a:r>
            <a:r>
              <a:rPr lang="en-AU" dirty="0">
                <a:solidFill>
                  <a:schemeClr val="bg2">
                    <a:lumMod val="25000"/>
                  </a:schemeClr>
                </a:solidFill>
                <a:latin typeface="Arial" panose="020B0604020202020204" pitchFamily="34" charset="0"/>
                <a:cs typeface="Arial" panose="020B0604020202020204" pitchFamily="34" charset="0"/>
              </a:rPr>
              <a:t>are listed in Table 5 of the Scheme text</a:t>
            </a:r>
            <a:endParaRPr lang="en-AU" dirty="0">
              <a:solidFill>
                <a:schemeClr val="bg2">
                  <a:lumMod val="25000"/>
                </a:schemeClr>
              </a:solidFill>
              <a:effectLst/>
              <a:latin typeface="Arial" panose="020B0604020202020204" pitchFamily="34" charset="0"/>
              <a:cs typeface="Arial" panose="020B0604020202020204" pitchFamily="34" charset="0"/>
            </a:endParaRPr>
          </a:p>
        </p:txBody>
      </p:sp>
      <p:sp>
        <p:nvSpPr>
          <p:cNvPr id="5" name="TextBox 4"/>
          <p:cNvSpPr txBox="1"/>
          <p:nvPr/>
        </p:nvSpPr>
        <p:spPr>
          <a:xfrm>
            <a:off x="631767" y="6453447"/>
            <a:ext cx="1794081" cy="230832"/>
          </a:xfrm>
          <a:prstGeom prst="rect">
            <a:avLst/>
          </a:prstGeom>
          <a:noFill/>
        </p:spPr>
        <p:txBody>
          <a:bodyPr wrap="none" rtlCol="0">
            <a:spAutoFit/>
          </a:bodyPr>
          <a:lstStyle/>
          <a:p>
            <a:r>
              <a:rPr lang="en-US" sz="900" b="1" dirty="0" smtClean="0">
                <a:solidFill>
                  <a:srgbClr val="1E2655"/>
                </a:solidFill>
                <a:latin typeface="Arial" panose="020B0604020202020204" pitchFamily="34" charset="0"/>
                <a:cs typeface="Arial" panose="020B0604020202020204" pitchFamily="34" charset="0"/>
              </a:rPr>
              <a:t>Local Planning Scheme No. 2</a:t>
            </a:r>
            <a:endParaRPr lang="en-AU" sz="900" b="1" dirty="0">
              <a:solidFill>
                <a:srgbClr val="1E2655"/>
              </a:solidFill>
              <a:latin typeface="Arial" panose="020B0604020202020204" pitchFamily="34" charset="0"/>
              <a:cs typeface="Arial" panose="020B0604020202020204" pitchFamily="34" charset="0"/>
            </a:endParaRPr>
          </a:p>
        </p:txBody>
      </p:sp>
      <p:sp>
        <p:nvSpPr>
          <p:cNvPr id="7" name="TextBox 6"/>
          <p:cNvSpPr txBox="1"/>
          <p:nvPr/>
        </p:nvSpPr>
        <p:spPr>
          <a:xfrm>
            <a:off x="631767" y="761211"/>
            <a:ext cx="4887884" cy="584775"/>
          </a:xfrm>
          <a:prstGeom prst="rect">
            <a:avLst/>
          </a:prstGeom>
          <a:noFill/>
        </p:spPr>
        <p:txBody>
          <a:bodyPr wrap="square" rtlCol="0">
            <a:spAutoFit/>
          </a:bodyPr>
          <a:lstStyle/>
          <a:p>
            <a:r>
              <a:rPr lang="en-US" sz="3200" b="1" dirty="0" smtClean="0">
                <a:solidFill>
                  <a:srgbClr val="1E2655"/>
                </a:solidFill>
                <a:latin typeface="Arial" panose="020B0604020202020204" pitchFamily="34" charset="0"/>
                <a:cs typeface="Arial" panose="020B0604020202020204" pitchFamily="34" charset="0"/>
              </a:rPr>
              <a:t>Additional Uses</a:t>
            </a:r>
            <a:endParaRPr lang="en-AU" sz="3200" b="1" dirty="0">
              <a:solidFill>
                <a:srgbClr val="1E2655"/>
              </a:solidFill>
              <a:latin typeface="Arial" panose="020B0604020202020204" pitchFamily="34" charset="0"/>
              <a:cs typeface="Arial" panose="020B0604020202020204" pitchFamily="34" charset="0"/>
            </a:endParaRPr>
          </a:p>
        </p:txBody>
      </p:sp>
      <p:sp>
        <p:nvSpPr>
          <p:cNvPr id="8" name="TextBox 7"/>
          <p:cNvSpPr txBox="1"/>
          <p:nvPr/>
        </p:nvSpPr>
        <p:spPr>
          <a:xfrm>
            <a:off x="631767" y="1515112"/>
            <a:ext cx="11240578" cy="584775"/>
          </a:xfrm>
          <a:prstGeom prst="rect">
            <a:avLst/>
          </a:prstGeom>
          <a:noFill/>
        </p:spPr>
        <p:txBody>
          <a:bodyPr wrap="none" rtlCol="0">
            <a:spAutoFit/>
          </a:bodyPr>
          <a:lstStyle/>
          <a:p>
            <a:r>
              <a:rPr lang="en-US" sz="1600" b="1" dirty="0" smtClean="0">
                <a:solidFill>
                  <a:srgbClr val="5CC3B0"/>
                </a:solidFill>
                <a:latin typeface="Arial" panose="020B0604020202020204" pitchFamily="34" charset="0"/>
                <a:cs typeface="Arial" panose="020B0604020202020204" pitchFamily="34" charset="0"/>
              </a:rPr>
              <a:t>Additional use rights provide flexibility to landowners in terms of land use diversity and is suitable in this locality</a:t>
            </a:r>
          </a:p>
          <a:p>
            <a:r>
              <a:rPr lang="en-US" sz="1600" b="1" dirty="0">
                <a:solidFill>
                  <a:srgbClr val="5CC3B0"/>
                </a:solidFill>
                <a:latin typeface="Arial" panose="020B0604020202020204" pitchFamily="34" charset="0"/>
                <a:cs typeface="Arial" panose="020B0604020202020204" pitchFamily="34" charset="0"/>
              </a:rPr>
              <a:t>d</a:t>
            </a:r>
            <a:r>
              <a:rPr lang="en-US" sz="1600" b="1" dirty="0" smtClean="0">
                <a:solidFill>
                  <a:srgbClr val="5CC3B0"/>
                </a:solidFill>
                <a:latin typeface="Arial" panose="020B0604020202020204" pitchFamily="34" charset="0"/>
                <a:cs typeface="Arial" panose="020B0604020202020204" pitchFamily="34" charset="0"/>
              </a:rPr>
              <a:t>ue to the eclectic mix of land uses that co-exist.</a:t>
            </a:r>
            <a:endParaRPr lang="en-AU" sz="1600" b="1" dirty="0">
              <a:solidFill>
                <a:srgbClr val="5CC3B0"/>
              </a:solidFill>
              <a:latin typeface="Arial" panose="020B0604020202020204" pitchFamily="34" charset="0"/>
              <a:cs typeface="Arial" panose="020B0604020202020204" pitchFamily="34" charset="0"/>
            </a:endParaRPr>
          </a:p>
        </p:txBody>
      </p:sp>
      <p:sp>
        <p:nvSpPr>
          <p:cNvPr id="9" name="Rectangle 8"/>
          <p:cNvSpPr/>
          <p:nvPr/>
        </p:nvSpPr>
        <p:spPr>
          <a:xfrm>
            <a:off x="715297" y="1359242"/>
            <a:ext cx="803787" cy="45719"/>
          </a:xfrm>
          <a:prstGeom prst="rect">
            <a:avLst/>
          </a:prstGeom>
          <a:solidFill>
            <a:srgbClr val="5CC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17585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253" cy="6858420"/>
          </a:xfrm>
          <a:prstGeom prst="rect">
            <a:avLst/>
          </a:prstGeom>
        </p:spPr>
      </p:pic>
      <p:sp>
        <p:nvSpPr>
          <p:cNvPr id="3" name="TextBox 2"/>
          <p:cNvSpPr txBox="1"/>
          <p:nvPr/>
        </p:nvSpPr>
        <p:spPr>
          <a:xfrm>
            <a:off x="679649" y="1516969"/>
            <a:ext cx="10417142" cy="4801314"/>
          </a:xfrm>
          <a:prstGeom prst="rect">
            <a:avLst/>
          </a:prstGeom>
          <a:noFill/>
        </p:spPr>
        <p:txBody>
          <a:bodyPr wrap="square" rtlCol="0">
            <a:spAutoFit/>
          </a:bodyPr>
          <a:lstStyle/>
          <a:p>
            <a:pPr lvl="0"/>
            <a:r>
              <a:rPr lang="en-US" dirty="0" smtClean="0">
                <a:solidFill>
                  <a:schemeClr val="bg2">
                    <a:lumMod val="25000"/>
                  </a:schemeClr>
                </a:solidFill>
                <a:effectLst/>
                <a:latin typeface="Arial" panose="020B0604020202020204" pitchFamily="34" charset="0"/>
                <a:cs typeface="Arial" panose="020B0604020202020204" pitchFamily="34" charset="0"/>
              </a:rPr>
              <a:t>At the 26 July 2021 Ordinary Council Meeting, Council:</a:t>
            </a:r>
          </a:p>
          <a:p>
            <a:pPr lvl="0"/>
            <a:endParaRPr lang="en-US" dirty="0" smtClean="0">
              <a:solidFill>
                <a:schemeClr val="bg2">
                  <a:lumMod val="25000"/>
                </a:schemeClr>
              </a:solidFill>
              <a:effectLst/>
              <a:latin typeface="Arial" panose="020B0604020202020204" pitchFamily="34" charset="0"/>
              <a:cs typeface="Arial" panose="020B0604020202020204" pitchFamily="34" charset="0"/>
            </a:endParaRPr>
          </a:p>
          <a:p>
            <a:pPr marL="342900" lvl="0" indent="-342900">
              <a:buFont typeface="+mj-lt"/>
              <a:buAutoNum type="arabicPeriod"/>
            </a:pPr>
            <a:r>
              <a:rPr lang="en-AU" dirty="0">
                <a:solidFill>
                  <a:schemeClr val="bg2">
                    <a:lumMod val="25000"/>
                  </a:schemeClr>
                </a:solidFill>
                <a:latin typeface="Arial" panose="020B0604020202020204" pitchFamily="34" charset="0"/>
                <a:cs typeface="Arial" panose="020B0604020202020204" pitchFamily="34" charset="0"/>
              </a:rPr>
              <a:t>Pursuant to Regulation 25 (3) (b) of the </a:t>
            </a:r>
            <a:r>
              <a:rPr lang="en-AU" i="1" dirty="0">
                <a:solidFill>
                  <a:schemeClr val="bg2">
                    <a:lumMod val="25000"/>
                  </a:schemeClr>
                </a:solidFill>
                <a:latin typeface="Arial" panose="020B0604020202020204" pitchFamily="34" charset="0"/>
                <a:cs typeface="Arial" panose="020B0604020202020204" pitchFamily="34" charset="0"/>
              </a:rPr>
              <a:t>Planning and Development (</a:t>
            </a:r>
            <a:r>
              <a:rPr lang="en-AU" i="1" dirty="0" smtClean="0">
                <a:solidFill>
                  <a:schemeClr val="bg2">
                    <a:lumMod val="25000"/>
                  </a:schemeClr>
                </a:solidFill>
                <a:latin typeface="Arial" panose="020B0604020202020204" pitchFamily="34" charset="0"/>
                <a:cs typeface="Arial" panose="020B0604020202020204" pitchFamily="34" charset="0"/>
              </a:rPr>
              <a:t>Local Planning </a:t>
            </a:r>
            <a:r>
              <a:rPr lang="en-AU" i="1" dirty="0">
                <a:solidFill>
                  <a:schemeClr val="bg2">
                    <a:lumMod val="25000"/>
                  </a:schemeClr>
                </a:solidFill>
                <a:latin typeface="Arial" panose="020B0604020202020204" pitchFamily="34" charset="0"/>
                <a:cs typeface="Arial" panose="020B0604020202020204" pitchFamily="34" charset="0"/>
              </a:rPr>
              <a:t>Schemes) Regulations 2015</a:t>
            </a:r>
            <a:r>
              <a:rPr lang="en-AU" dirty="0">
                <a:solidFill>
                  <a:schemeClr val="bg2">
                    <a:lumMod val="25000"/>
                  </a:schemeClr>
                </a:solidFill>
                <a:latin typeface="Arial" panose="020B0604020202020204" pitchFamily="34" charset="0"/>
                <a:cs typeface="Arial" panose="020B0604020202020204" pitchFamily="34" charset="0"/>
              </a:rPr>
              <a:t>, resolves to support Draft </a:t>
            </a:r>
            <a:r>
              <a:rPr lang="en-AU" dirty="0" smtClean="0">
                <a:solidFill>
                  <a:schemeClr val="bg2">
                    <a:lumMod val="25000"/>
                  </a:schemeClr>
                </a:solidFill>
                <a:latin typeface="Arial" panose="020B0604020202020204" pitchFamily="34" charset="0"/>
                <a:cs typeface="Arial" panose="020B0604020202020204" pitchFamily="34" charset="0"/>
              </a:rPr>
              <a:t>Local Planning </a:t>
            </a:r>
            <a:r>
              <a:rPr lang="en-AU" dirty="0">
                <a:solidFill>
                  <a:schemeClr val="bg2">
                    <a:lumMod val="25000"/>
                  </a:schemeClr>
                </a:solidFill>
                <a:latin typeface="Arial" panose="020B0604020202020204" pitchFamily="34" charset="0"/>
                <a:cs typeface="Arial" panose="020B0604020202020204" pitchFamily="34" charset="0"/>
              </a:rPr>
              <a:t>Scheme No. 2 with proposed modifications to address </a:t>
            </a:r>
            <a:r>
              <a:rPr lang="en-AU" dirty="0" smtClean="0">
                <a:solidFill>
                  <a:schemeClr val="bg2">
                    <a:lumMod val="25000"/>
                  </a:schemeClr>
                </a:solidFill>
                <a:latin typeface="Arial" panose="020B0604020202020204" pitchFamily="34" charset="0"/>
                <a:cs typeface="Arial" panose="020B0604020202020204" pitchFamily="34" charset="0"/>
              </a:rPr>
              <a:t>issues raised </a:t>
            </a:r>
            <a:r>
              <a:rPr lang="en-AU" dirty="0">
                <a:solidFill>
                  <a:schemeClr val="bg2">
                    <a:lumMod val="25000"/>
                  </a:schemeClr>
                </a:solidFill>
                <a:latin typeface="Arial" panose="020B0604020202020204" pitchFamily="34" charset="0"/>
                <a:cs typeface="Arial" panose="020B0604020202020204" pitchFamily="34" charset="0"/>
              </a:rPr>
              <a:t>in the submissions, as set out in:</a:t>
            </a:r>
          </a:p>
          <a:p>
            <a:pPr marL="800100" lvl="1" indent="-342900">
              <a:buFont typeface="+mj-lt"/>
              <a:buAutoNum type="alphaLcPeriod"/>
            </a:pPr>
            <a:r>
              <a:rPr lang="en-AU" dirty="0" smtClean="0">
                <a:solidFill>
                  <a:schemeClr val="bg2">
                    <a:lumMod val="25000"/>
                  </a:schemeClr>
                </a:solidFill>
                <a:latin typeface="Arial" panose="020B0604020202020204" pitchFamily="34" charset="0"/>
                <a:cs typeface="Arial" panose="020B0604020202020204" pitchFamily="34" charset="0"/>
              </a:rPr>
              <a:t>Attachment </a:t>
            </a:r>
            <a:r>
              <a:rPr lang="en-AU" dirty="0">
                <a:solidFill>
                  <a:schemeClr val="bg2">
                    <a:lumMod val="25000"/>
                  </a:schemeClr>
                </a:solidFill>
                <a:latin typeface="Arial" panose="020B0604020202020204" pitchFamily="34" charset="0"/>
                <a:cs typeface="Arial" panose="020B0604020202020204" pitchFamily="34" charset="0"/>
              </a:rPr>
              <a:t>4 - Scheme Text </a:t>
            </a:r>
            <a:r>
              <a:rPr lang="en-AU" dirty="0" smtClean="0">
                <a:solidFill>
                  <a:schemeClr val="bg2">
                    <a:lumMod val="25000"/>
                  </a:schemeClr>
                </a:solidFill>
                <a:latin typeface="Arial" panose="020B0604020202020204" pitchFamily="34" charset="0"/>
                <a:cs typeface="Arial" panose="020B0604020202020204" pitchFamily="34" charset="0"/>
              </a:rPr>
              <a:t>Modifications</a:t>
            </a:r>
          </a:p>
          <a:p>
            <a:pPr marL="800100" lvl="1" indent="-342900">
              <a:buFont typeface="+mj-lt"/>
              <a:buAutoNum type="alphaLcPeriod"/>
            </a:pPr>
            <a:r>
              <a:rPr lang="en-AU" dirty="0" smtClean="0">
                <a:solidFill>
                  <a:schemeClr val="bg2">
                    <a:lumMod val="25000"/>
                  </a:schemeClr>
                </a:solidFill>
                <a:latin typeface="Arial" panose="020B0604020202020204" pitchFamily="34" charset="0"/>
                <a:cs typeface="Arial" panose="020B0604020202020204" pitchFamily="34" charset="0"/>
              </a:rPr>
              <a:t>Attachment </a:t>
            </a:r>
            <a:r>
              <a:rPr lang="en-AU" dirty="0">
                <a:solidFill>
                  <a:schemeClr val="bg2">
                    <a:lumMod val="25000"/>
                  </a:schemeClr>
                </a:solidFill>
                <a:latin typeface="Arial" panose="020B0604020202020204" pitchFamily="34" charset="0"/>
                <a:cs typeface="Arial" panose="020B0604020202020204" pitchFamily="34" charset="0"/>
              </a:rPr>
              <a:t>5 - Scheme Map Modifications</a:t>
            </a:r>
          </a:p>
          <a:p>
            <a:pPr marL="342900" lvl="0" indent="-342900">
              <a:buFont typeface="+mj-lt"/>
              <a:buAutoNum type="arabicPeriod"/>
            </a:pPr>
            <a:r>
              <a:rPr lang="en-AU" dirty="0" smtClean="0">
                <a:solidFill>
                  <a:schemeClr val="bg2">
                    <a:lumMod val="25000"/>
                  </a:schemeClr>
                </a:solidFill>
                <a:latin typeface="Arial" panose="020B0604020202020204" pitchFamily="34" charset="0"/>
                <a:cs typeface="Arial" panose="020B0604020202020204" pitchFamily="34" charset="0"/>
              </a:rPr>
              <a:t>Determines </a:t>
            </a:r>
            <a:r>
              <a:rPr lang="en-AU" dirty="0">
                <a:solidFill>
                  <a:schemeClr val="bg2">
                    <a:lumMod val="25000"/>
                  </a:schemeClr>
                </a:solidFill>
                <a:latin typeface="Arial" panose="020B0604020202020204" pitchFamily="34" charset="0"/>
                <a:cs typeface="Arial" panose="020B0604020202020204" pitchFamily="34" charset="0"/>
              </a:rPr>
              <a:t>that Scheme Text Modification 31 and Scheme </a:t>
            </a:r>
            <a:r>
              <a:rPr lang="en-AU" dirty="0" smtClean="0">
                <a:solidFill>
                  <a:schemeClr val="bg2">
                    <a:lumMod val="25000"/>
                  </a:schemeClr>
                </a:solidFill>
                <a:latin typeface="Arial" panose="020B0604020202020204" pitchFamily="34" charset="0"/>
                <a:cs typeface="Arial" panose="020B0604020202020204" pitchFamily="34" charset="0"/>
              </a:rPr>
              <a:t>Map Modification </a:t>
            </a:r>
            <a:r>
              <a:rPr lang="en-AU" dirty="0">
                <a:solidFill>
                  <a:schemeClr val="bg2">
                    <a:lumMod val="25000"/>
                  </a:schemeClr>
                </a:solidFill>
                <a:latin typeface="Arial" panose="020B0604020202020204" pitchFamily="34" charset="0"/>
                <a:cs typeface="Arial" panose="020B0604020202020204" pitchFamily="34" charset="0"/>
              </a:rPr>
              <a:t>16 are significant modifications and resolves pursuant </a:t>
            </a:r>
            <a:r>
              <a:rPr lang="en-AU" dirty="0" smtClean="0">
                <a:solidFill>
                  <a:schemeClr val="bg2">
                    <a:lumMod val="25000"/>
                  </a:schemeClr>
                </a:solidFill>
                <a:latin typeface="Arial" panose="020B0604020202020204" pitchFamily="34" charset="0"/>
                <a:cs typeface="Arial" panose="020B0604020202020204" pitchFamily="34" charset="0"/>
              </a:rPr>
              <a:t>to Regulation </a:t>
            </a:r>
            <a:r>
              <a:rPr lang="en-AU" dirty="0">
                <a:solidFill>
                  <a:schemeClr val="bg2">
                    <a:lumMod val="25000"/>
                  </a:schemeClr>
                </a:solidFill>
                <a:latin typeface="Arial" panose="020B0604020202020204" pitchFamily="34" charset="0"/>
                <a:cs typeface="Arial" panose="020B0604020202020204" pitchFamily="34" charset="0"/>
              </a:rPr>
              <a:t>26 (1) of the Planning and Development (Local </a:t>
            </a:r>
            <a:r>
              <a:rPr lang="en-AU" dirty="0" smtClean="0">
                <a:solidFill>
                  <a:schemeClr val="bg2">
                    <a:lumMod val="25000"/>
                  </a:schemeClr>
                </a:solidFill>
                <a:latin typeface="Arial" panose="020B0604020202020204" pitchFamily="34" charset="0"/>
                <a:cs typeface="Arial" panose="020B0604020202020204" pitchFamily="34" charset="0"/>
              </a:rPr>
              <a:t>Planning Schemes</a:t>
            </a:r>
            <a:r>
              <a:rPr lang="en-AU" dirty="0">
                <a:solidFill>
                  <a:schemeClr val="bg2">
                    <a:lumMod val="25000"/>
                  </a:schemeClr>
                </a:solidFill>
                <a:latin typeface="Arial" panose="020B0604020202020204" pitchFamily="34" charset="0"/>
                <a:cs typeface="Arial" panose="020B0604020202020204" pitchFamily="34" charset="0"/>
              </a:rPr>
              <a:t>) Regulations 2015 to advertise the significant modifications </a:t>
            </a:r>
            <a:r>
              <a:rPr lang="en-AU" dirty="0" smtClean="0">
                <a:solidFill>
                  <a:schemeClr val="bg2">
                    <a:lumMod val="25000"/>
                  </a:schemeClr>
                </a:solidFill>
                <a:latin typeface="Arial" panose="020B0604020202020204" pitchFamily="34" charset="0"/>
                <a:cs typeface="Arial" panose="020B0604020202020204" pitchFamily="34" charset="0"/>
              </a:rPr>
              <a:t>for a </a:t>
            </a:r>
            <a:r>
              <a:rPr lang="en-AU" dirty="0">
                <a:solidFill>
                  <a:schemeClr val="bg2">
                    <a:lumMod val="25000"/>
                  </a:schemeClr>
                </a:solidFill>
                <a:latin typeface="Arial" panose="020B0604020202020204" pitchFamily="34" charset="0"/>
                <a:cs typeface="Arial" panose="020B0604020202020204" pitchFamily="34" charset="0"/>
              </a:rPr>
              <a:t>period of not less than 60 days.</a:t>
            </a:r>
          </a:p>
          <a:p>
            <a:pPr marL="342900" lvl="0" indent="-342900">
              <a:buFont typeface="+mj-lt"/>
              <a:buAutoNum type="arabicPeriod"/>
            </a:pPr>
            <a:r>
              <a:rPr lang="en-AU" dirty="0" smtClean="0">
                <a:solidFill>
                  <a:schemeClr val="bg2">
                    <a:lumMod val="25000"/>
                  </a:schemeClr>
                </a:solidFill>
                <a:latin typeface="Arial" panose="020B0604020202020204" pitchFamily="34" charset="0"/>
                <a:cs typeface="Arial" panose="020B0604020202020204" pitchFamily="34" charset="0"/>
              </a:rPr>
              <a:t>Acknowledge </a:t>
            </a:r>
            <a:r>
              <a:rPr lang="en-AU" dirty="0">
                <a:solidFill>
                  <a:schemeClr val="bg2">
                    <a:lumMod val="25000"/>
                  </a:schemeClr>
                </a:solidFill>
                <a:latin typeface="Arial" panose="020B0604020202020204" pitchFamily="34" charset="0"/>
                <a:cs typeface="Arial" panose="020B0604020202020204" pitchFamily="34" charset="0"/>
              </a:rPr>
              <a:t>that the 60 day consultation period applies only to the </a:t>
            </a:r>
            <a:r>
              <a:rPr lang="en-AU" dirty="0" smtClean="0">
                <a:solidFill>
                  <a:schemeClr val="bg2">
                    <a:lumMod val="25000"/>
                  </a:schemeClr>
                </a:solidFill>
                <a:latin typeface="Arial" panose="020B0604020202020204" pitchFamily="34" charset="0"/>
                <a:cs typeface="Arial" panose="020B0604020202020204" pitchFamily="34" charset="0"/>
              </a:rPr>
              <a:t>land area </a:t>
            </a:r>
            <a:r>
              <a:rPr lang="en-AU" dirty="0">
                <a:solidFill>
                  <a:schemeClr val="bg2">
                    <a:lumMod val="25000"/>
                  </a:schemeClr>
                </a:solidFill>
                <a:latin typeface="Arial" panose="020B0604020202020204" pitchFamily="34" charset="0"/>
                <a:cs typeface="Arial" panose="020B0604020202020204" pitchFamily="34" charset="0"/>
              </a:rPr>
              <a:t>defined within Attachment No. 6.</a:t>
            </a:r>
          </a:p>
          <a:p>
            <a:pPr marL="342900" lvl="0" indent="-342900">
              <a:buFont typeface="+mj-lt"/>
              <a:buAutoNum type="arabicPeriod"/>
            </a:pPr>
            <a:r>
              <a:rPr lang="en-AU" dirty="0" smtClean="0">
                <a:solidFill>
                  <a:schemeClr val="bg2">
                    <a:lumMod val="25000"/>
                  </a:schemeClr>
                </a:solidFill>
                <a:latin typeface="Arial" panose="020B0604020202020204" pitchFamily="34" charset="0"/>
                <a:cs typeface="Arial" panose="020B0604020202020204" pitchFamily="34" charset="0"/>
              </a:rPr>
              <a:t>Request </a:t>
            </a:r>
            <a:r>
              <a:rPr lang="en-AU" dirty="0">
                <a:solidFill>
                  <a:schemeClr val="bg2">
                    <a:lumMod val="25000"/>
                  </a:schemeClr>
                </a:solidFill>
                <a:latin typeface="Arial" panose="020B0604020202020204" pitchFamily="34" charset="0"/>
                <a:cs typeface="Arial" panose="020B0604020202020204" pitchFamily="34" charset="0"/>
              </a:rPr>
              <a:t>an officer report, as soon as is reasonably practicable on </a:t>
            </a:r>
            <a:r>
              <a:rPr lang="en-AU" dirty="0" smtClean="0">
                <a:solidFill>
                  <a:schemeClr val="bg2">
                    <a:lumMod val="25000"/>
                  </a:schemeClr>
                </a:solidFill>
                <a:latin typeface="Arial" panose="020B0604020202020204" pitchFamily="34" charset="0"/>
                <a:cs typeface="Arial" panose="020B0604020202020204" pitchFamily="34" charset="0"/>
              </a:rPr>
              <a:t>the outcome </a:t>
            </a:r>
            <a:r>
              <a:rPr lang="en-AU" dirty="0">
                <a:solidFill>
                  <a:schemeClr val="bg2">
                    <a:lumMod val="25000"/>
                  </a:schemeClr>
                </a:solidFill>
                <a:latin typeface="Arial" panose="020B0604020202020204" pitchFamily="34" charset="0"/>
                <a:cs typeface="Arial" panose="020B0604020202020204" pitchFamily="34" charset="0"/>
              </a:rPr>
              <a:t>of advertising, for consideration at a Council meeting before </a:t>
            </a:r>
            <a:r>
              <a:rPr lang="en-AU" dirty="0" smtClean="0">
                <a:solidFill>
                  <a:schemeClr val="bg2">
                    <a:lumMod val="25000"/>
                  </a:schemeClr>
                </a:solidFill>
                <a:latin typeface="Arial" panose="020B0604020202020204" pitchFamily="34" charset="0"/>
                <a:cs typeface="Arial" panose="020B0604020202020204" pitchFamily="34" charset="0"/>
              </a:rPr>
              <a:t>the recommendations </a:t>
            </a:r>
            <a:r>
              <a:rPr lang="en-AU" dirty="0">
                <a:solidFill>
                  <a:schemeClr val="bg2">
                    <a:lumMod val="25000"/>
                  </a:schemeClr>
                </a:solidFill>
                <a:latin typeface="Arial" panose="020B0604020202020204" pitchFamily="34" charset="0"/>
                <a:cs typeface="Arial" panose="020B0604020202020204" pitchFamily="34" charset="0"/>
              </a:rPr>
              <a:t>and information on modified Draft Local </a:t>
            </a:r>
            <a:r>
              <a:rPr lang="en-AU" dirty="0" smtClean="0">
                <a:solidFill>
                  <a:schemeClr val="bg2">
                    <a:lumMod val="25000"/>
                  </a:schemeClr>
                </a:solidFill>
                <a:latin typeface="Arial" panose="020B0604020202020204" pitchFamily="34" charset="0"/>
                <a:cs typeface="Arial" panose="020B0604020202020204" pitchFamily="34" charset="0"/>
              </a:rPr>
              <a:t>Planning Scheme </a:t>
            </a:r>
            <a:r>
              <a:rPr lang="en-AU" dirty="0">
                <a:solidFill>
                  <a:schemeClr val="bg2">
                    <a:lumMod val="25000"/>
                  </a:schemeClr>
                </a:solidFill>
                <a:latin typeface="Arial" panose="020B0604020202020204" pitchFamily="34" charset="0"/>
                <a:cs typeface="Arial" panose="020B0604020202020204" pitchFamily="34" charset="0"/>
              </a:rPr>
              <a:t>No. 2 are sent to the WAPC pursuant to Regulation 28 (1) of </a:t>
            </a:r>
            <a:r>
              <a:rPr lang="en-AU" dirty="0" smtClean="0">
                <a:solidFill>
                  <a:schemeClr val="bg2">
                    <a:lumMod val="25000"/>
                  </a:schemeClr>
                </a:solidFill>
                <a:latin typeface="Arial" panose="020B0604020202020204" pitchFamily="34" charset="0"/>
                <a:cs typeface="Arial" panose="020B0604020202020204" pitchFamily="34" charset="0"/>
              </a:rPr>
              <a:t>the Planning </a:t>
            </a:r>
            <a:r>
              <a:rPr lang="en-AU" dirty="0">
                <a:solidFill>
                  <a:schemeClr val="bg2">
                    <a:lumMod val="25000"/>
                  </a:schemeClr>
                </a:solidFill>
                <a:latin typeface="Arial" panose="020B0604020202020204" pitchFamily="34" charset="0"/>
                <a:cs typeface="Arial" panose="020B0604020202020204" pitchFamily="34" charset="0"/>
              </a:rPr>
              <a:t>and Development (Local Planning Schemes) Regulations 2015.</a:t>
            </a:r>
            <a:endParaRPr lang="en-AU" dirty="0">
              <a:solidFill>
                <a:schemeClr val="bg2">
                  <a:lumMod val="25000"/>
                </a:schemeClr>
              </a:solidFill>
              <a:effectLst/>
              <a:latin typeface="Arial" panose="020B0604020202020204" pitchFamily="34" charset="0"/>
              <a:cs typeface="Arial" panose="020B0604020202020204" pitchFamily="34" charset="0"/>
            </a:endParaRPr>
          </a:p>
        </p:txBody>
      </p:sp>
      <p:sp>
        <p:nvSpPr>
          <p:cNvPr id="4" name="TextBox 3"/>
          <p:cNvSpPr txBox="1"/>
          <p:nvPr/>
        </p:nvSpPr>
        <p:spPr>
          <a:xfrm>
            <a:off x="631767" y="6453447"/>
            <a:ext cx="1794081" cy="230832"/>
          </a:xfrm>
          <a:prstGeom prst="rect">
            <a:avLst/>
          </a:prstGeom>
          <a:noFill/>
        </p:spPr>
        <p:txBody>
          <a:bodyPr wrap="none" rtlCol="0">
            <a:spAutoFit/>
          </a:bodyPr>
          <a:lstStyle/>
          <a:p>
            <a:r>
              <a:rPr lang="en-US" sz="900" b="1" dirty="0" smtClean="0">
                <a:solidFill>
                  <a:srgbClr val="1E2655"/>
                </a:solidFill>
                <a:latin typeface="Arial" panose="020B0604020202020204" pitchFamily="34" charset="0"/>
                <a:cs typeface="Arial" panose="020B0604020202020204" pitchFamily="34" charset="0"/>
              </a:rPr>
              <a:t>Local Planning Scheme No. 2</a:t>
            </a:r>
            <a:endParaRPr lang="en-AU" sz="900" b="1" dirty="0">
              <a:solidFill>
                <a:srgbClr val="1E2655"/>
              </a:solidFill>
              <a:latin typeface="Arial" panose="020B0604020202020204" pitchFamily="34" charset="0"/>
              <a:cs typeface="Arial" panose="020B0604020202020204" pitchFamily="34" charset="0"/>
            </a:endParaRPr>
          </a:p>
        </p:txBody>
      </p:sp>
      <p:sp>
        <p:nvSpPr>
          <p:cNvPr id="5" name="TextBox 4"/>
          <p:cNvSpPr txBox="1"/>
          <p:nvPr/>
        </p:nvSpPr>
        <p:spPr>
          <a:xfrm>
            <a:off x="631767" y="761211"/>
            <a:ext cx="4887884" cy="584775"/>
          </a:xfrm>
          <a:prstGeom prst="rect">
            <a:avLst/>
          </a:prstGeom>
          <a:noFill/>
        </p:spPr>
        <p:txBody>
          <a:bodyPr wrap="square" rtlCol="0">
            <a:spAutoFit/>
          </a:bodyPr>
          <a:lstStyle/>
          <a:p>
            <a:r>
              <a:rPr lang="en-US" sz="3200" b="1" dirty="0" smtClean="0">
                <a:solidFill>
                  <a:srgbClr val="1E2655"/>
                </a:solidFill>
                <a:latin typeface="Arial" panose="020B0604020202020204" pitchFamily="34" charset="0"/>
                <a:cs typeface="Arial" panose="020B0604020202020204" pitchFamily="34" charset="0"/>
              </a:rPr>
              <a:t>Council Resolution</a:t>
            </a:r>
            <a:endParaRPr lang="en-AU" sz="3200" b="1" dirty="0">
              <a:solidFill>
                <a:srgbClr val="1E2655"/>
              </a:solidFill>
              <a:latin typeface="Arial" panose="020B0604020202020204" pitchFamily="34" charset="0"/>
              <a:cs typeface="Arial" panose="020B0604020202020204" pitchFamily="34" charset="0"/>
            </a:endParaRPr>
          </a:p>
        </p:txBody>
      </p:sp>
      <p:sp>
        <p:nvSpPr>
          <p:cNvPr id="7" name="Rectangle 6"/>
          <p:cNvSpPr/>
          <p:nvPr/>
        </p:nvSpPr>
        <p:spPr>
          <a:xfrm>
            <a:off x="715297" y="1359242"/>
            <a:ext cx="803787" cy="45719"/>
          </a:xfrm>
          <a:prstGeom prst="rect">
            <a:avLst/>
          </a:prstGeom>
          <a:solidFill>
            <a:srgbClr val="5CC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32501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253" cy="6858420"/>
          </a:xfrm>
          <a:prstGeom prst="rect">
            <a:avLst/>
          </a:prstGeom>
        </p:spPr>
      </p:pic>
      <p:sp>
        <p:nvSpPr>
          <p:cNvPr id="4" name="TextBox 3"/>
          <p:cNvSpPr txBox="1"/>
          <p:nvPr/>
        </p:nvSpPr>
        <p:spPr>
          <a:xfrm>
            <a:off x="631767" y="6453447"/>
            <a:ext cx="1794081" cy="230832"/>
          </a:xfrm>
          <a:prstGeom prst="rect">
            <a:avLst/>
          </a:prstGeom>
          <a:noFill/>
        </p:spPr>
        <p:txBody>
          <a:bodyPr wrap="none" rtlCol="0">
            <a:spAutoFit/>
          </a:bodyPr>
          <a:lstStyle/>
          <a:p>
            <a:r>
              <a:rPr lang="en-US" sz="900" b="1" dirty="0" smtClean="0">
                <a:solidFill>
                  <a:srgbClr val="1E2655"/>
                </a:solidFill>
                <a:latin typeface="Arial" panose="020B0604020202020204" pitchFamily="34" charset="0"/>
                <a:cs typeface="Arial" panose="020B0604020202020204" pitchFamily="34" charset="0"/>
              </a:rPr>
              <a:t>Local Planning Scheme No. 2</a:t>
            </a:r>
            <a:endParaRPr lang="en-AU" sz="900" b="1" dirty="0">
              <a:solidFill>
                <a:srgbClr val="1E2655"/>
              </a:solidFill>
              <a:latin typeface="Arial" panose="020B0604020202020204" pitchFamily="34" charset="0"/>
              <a:cs typeface="Arial" panose="020B0604020202020204" pitchFamily="34" charset="0"/>
            </a:endParaRPr>
          </a:p>
        </p:txBody>
      </p:sp>
      <p:sp>
        <p:nvSpPr>
          <p:cNvPr id="5" name="TextBox 4"/>
          <p:cNvSpPr txBox="1"/>
          <p:nvPr/>
        </p:nvSpPr>
        <p:spPr>
          <a:xfrm>
            <a:off x="631767" y="761211"/>
            <a:ext cx="4887884" cy="584775"/>
          </a:xfrm>
          <a:prstGeom prst="rect">
            <a:avLst/>
          </a:prstGeom>
          <a:noFill/>
        </p:spPr>
        <p:txBody>
          <a:bodyPr wrap="square" rtlCol="0">
            <a:spAutoFit/>
          </a:bodyPr>
          <a:lstStyle/>
          <a:p>
            <a:r>
              <a:rPr lang="en-US" sz="3200" b="1" dirty="0" smtClean="0">
                <a:solidFill>
                  <a:srgbClr val="1E2655"/>
                </a:solidFill>
                <a:latin typeface="Arial" panose="020B0604020202020204" pitchFamily="34" charset="0"/>
                <a:cs typeface="Arial" panose="020B0604020202020204" pitchFamily="34" charset="0"/>
              </a:rPr>
              <a:t>Council Resolution</a:t>
            </a:r>
            <a:endParaRPr lang="en-AU" sz="3200" b="1" dirty="0">
              <a:solidFill>
                <a:srgbClr val="1E2655"/>
              </a:solidFill>
              <a:latin typeface="Arial" panose="020B0604020202020204" pitchFamily="34" charset="0"/>
              <a:cs typeface="Arial" panose="020B0604020202020204" pitchFamily="34" charset="0"/>
            </a:endParaRPr>
          </a:p>
        </p:txBody>
      </p:sp>
      <p:sp>
        <p:nvSpPr>
          <p:cNvPr id="6" name="Rectangle 5"/>
          <p:cNvSpPr/>
          <p:nvPr/>
        </p:nvSpPr>
        <p:spPr>
          <a:xfrm>
            <a:off x="715297" y="1359242"/>
            <a:ext cx="803787" cy="45719"/>
          </a:xfrm>
          <a:prstGeom prst="rect">
            <a:avLst/>
          </a:prstGeom>
          <a:solidFill>
            <a:srgbClr val="5CC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631767" y="1515112"/>
            <a:ext cx="2124299" cy="338554"/>
          </a:xfrm>
          <a:prstGeom prst="rect">
            <a:avLst/>
          </a:prstGeom>
          <a:noFill/>
        </p:spPr>
        <p:txBody>
          <a:bodyPr wrap="none" rtlCol="0">
            <a:spAutoFit/>
          </a:bodyPr>
          <a:lstStyle/>
          <a:p>
            <a:r>
              <a:rPr lang="en-US" sz="1600" b="1" dirty="0" smtClean="0">
                <a:solidFill>
                  <a:srgbClr val="5CC3B0"/>
                </a:solidFill>
                <a:latin typeface="Arial" panose="020B0604020202020204" pitchFamily="34" charset="0"/>
                <a:cs typeface="Arial" panose="020B0604020202020204" pitchFamily="34" charset="0"/>
              </a:rPr>
              <a:t>What does it mean?</a:t>
            </a:r>
            <a:endParaRPr lang="en-AU" sz="1600" b="1" dirty="0">
              <a:solidFill>
                <a:srgbClr val="5CC3B0"/>
              </a:solidFill>
              <a:latin typeface="Arial" panose="020B0604020202020204" pitchFamily="34" charset="0"/>
              <a:cs typeface="Arial" panose="020B0604020202020204" pitchFamily="34" charset="0"/>
            </a:endParaRPr>
          </a:p>
        </p:txBody>
      </p:sp>
      <p:sp>
        <p:nvSpPr>
          <p:cNvPr id="8" name="TextBox 7"/>
          <p:cNvSpPr txBox="1"/>
          <p:nvPr/>
        </p:nvSpPr>
        <p:spPr>
          <a:xfrm>
            <a:off x="670857" y="1936846"/>
            <a:ext cx="10417142" cy="2585323"/>
          </a:xfrm>
          <a:prstGeom prst="rect">
            <a:avLst/>
          </a:prstGeom>
          <a:noFill/>
        </p:spPr>
        <p:txBody>
          <a:bodyPr wrap="square" rtlCol="0">
            <a:spAutoFit/>
          </a:bodyPr>
          <a:lstStyle/>
          <a:p>
            <a:pPr marL="285750" lvl="0" indent="-285750">
              <a:buFont typeface="Arial" panose="020B0604020202020204" pitchFamily="34" charset="0"/>
              <a:buChar char="•"/>
            </a:pPr>
            <a:r>
              <a:rPr lang="en-US" dirty="0" smtClean="0">
                <a:solidFill>
                  <a:schemeClr val="bg2">
                    <a:lumMod val="25000"/>
                  </a:schemeClr>
                </a:solidFill>
                <a:effectLst/>
                <a:latin typeface="Arial" panose="020B0604020202020204" pitchFamily="34" charset="0"/>
                <a:cs typeface="Arial" panose="020B0604020202020204" pitchFamily="34" charset="0"/>
              </a:rPr>
              <a:t>Most of the Scheme Text and Maps and the modifications made following the advertising period have been supported</a:t>
            </a:r>
          </a:p>
          <a:p>
            <a:pPr lvl="0"/>
            <a:endParaRPr lang="en-US" dirty="0" smtClean="0">
              <a:solidFill>
                <a:schemeClr val="bg2">
                  <a:lumMod val="25000"/>
                </a:schemeClr>
              </a:solidFill>
              <a:effectLst/>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dirty="0" smtClean="0">
                <a:solidFill>
                  <a:schemeClr val="bg2">
                    <a:lumMod val="25000"/>
                  </a:schemeClr>
                </a:solidFill>
                <a:latin typeface="Arial" panose="020B0604020202020204" pitchFamily="34" charset="0"/>
                <a:cs typeface="Arial" panose="020B0604020202020204" pitchFamily="34" charset="0"/>
              </a:rPr>
              <a:t>The modifications that are deemed to be significant and warrant further advertising relate to the ‘Mixed Business’ zone. Council considered further advertising to be the best way to have confidence that the modified draft scheme adequately addresses the needs of all stakeholders.</a:t>
            </a:r>
          </a:p>
          <a:p>
            <a:pPr lvl="0"/>
            <a:endParaRPr lang="en-US" dirty="0" smtClean="0">
              <a:solidFill>
                <a:schemeClr val="bg2">
                  <a:lumMod val="25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dirty="0" smtClean="0">
                <a:solidFill>
                  <a:schemeClr val="bg2">
                    <a:lumMod val="25000"/>
                  </a:schemeClr>
                </a:solidFill>
                <a:effectLst/>
                <a:latin typeface="Arial" panose="020B0604020202020204" pitchFamily="34" charset="0"/>
                <a:cs typeface="Arial" panose="020B0604020202020204" pitchFamily="34" charset="0"/>
              </a:rPr>
              <a:t>The further advertising will only relate to the Mixed Business zone – as noted above, all other aspects have been supported and cannot be revisited through this process.</a:t>
            </a:r>
            <a:endParaRPr lang="en-AU" dirty="0">
              <a:solidFill>
                <a:schemeClr val="bg2">
                  <a:lumMod val="2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421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2308</TotalTime>
  <Words>815</Words>
  <Application>Microsoft Office PowerPoint</Application>
  <PresentationFormat>Widescreen</PresentationFormat>
  <Paragraphs>81</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Kalgoorlie-Boulder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Brent Jackson</dc:creator>
  <cp:lastModifiedBy>Kaitlin Redmond-Ball</cp:lastModifiedBy>
  <cp:revision>46</cp:revision>
  <cp:lastPrinted>2021-12-06T09:01:55Z</cp:lastPrinted>
  <dcterms:created xsi:type="dcterms:W3CDTF">2021-09-17T02:06:28Z</dcterms:created>
  <dcterms:modified xsi:type="dcterms:W3CDTF">2022-02-08T02:37:38Z</dcterms:modified>
</cp:coreProperties>
</file>